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70" r:id="rId3"/>
    <p:sldId id="268" r:id="rId4"/>
    <p:sldId id="269" r:id="rId5"/>
    <p:sldId id="265" r:id="rId6"/>
    <p:sldId id="267" r:id="rId7"/>
    <p:sldId id="26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5D2C0-5FAB-4E20-A68A-01EC21B7B633}" v="67" dt="2026-07-23T18:26:57.4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115" d="100"/>
          <a:sy n="115"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7DCD8-3CFB-49B1-B3D5-F67C142CD570}" type="datetimeFigureOut">
              <a:rPr lang="en-US" smtClean="0"/>
              <a:t>7/23/2026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4F1C7-7AAD-4997-9F65-EE33CB28F7C2}" type="slidenum">
              <a:rPr lang="en-US" smtClean="0"/>
              <a:t>‹#›</a:t>
            </a:fld>
            <a:endParaRPr lang="en-US"/>
          </a:p>
        </p:txBody>
      </p:sp>
    </p:spTree>
    <p:extLst>
      <p:ext uri="{BB962C8B-B14F-4D97-AF65-F5344CB8AC3E}">
        <p14:creationId xmlns:p14="http://schemas.microsoft.com/office/powerpoint/2010/main" val="218308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04F1C7-7AAD-4997-9F65-EE33CB28F7C2}" type="slidenum">
              <a:rPr lang="en-US" smtClean="0"/>
              <a:t>3</a:t>
            </a:fld>
            <a:endParaRPr lang="en-US"/>
          </a:p>
        </p:txBody>
      </p:sp>
    </p:spTree>
    <p:extLst>
      <p:ext uri="{BB962C8B-B14F-4D97-AF65-F5344CB8AC3E}">
        <p14:creationId xmlns:p14="http://schemas.microsoft.com/office/powerpoint/2010/main" val="1888029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F7E0-8476-4BD7-8226-F2E09936B3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DADE8E-C627-8075-88DD-DE4F53C071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396F83-83D3-E9D9-E3FB-347E275C91B3}"/>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BD1B1D99-FC4E-035B-256B-0EA2B1CD62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926F4-CFCA-96A5-A124-87C263BC9FFB}"/>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1413564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25BA-B9AA-CBCD-C15B-0540AFD282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5ECA20-8DAC-7B19-D0B7-796DA3CBA8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EDD553-0472-B149-871D-A6F50184DE54}"/>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01D60E95-B9BB-4836-42CC-A4809045D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D9BA8-A07D-2896-6782-976EF05319F4}"/>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37603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4D46-7193-FA34-FD08-D626E81C42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2DB776-F375-029C-7358-77553F8452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6D523D-B91B-35E0-F633-8EC0FD7483FB}"/>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CD534789-CE7D-640B-FF7C-E71972757B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192B4-26D3-C769-3F26-97064A2D480D}"/>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2348234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A5F3-C8E2-1843-1B39-D6F5D28919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7DB4CB-31A0-3D0B-45D1-1EC8F80EB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A37312-1E88-7097-25F2-7CF6196779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AC93B2-1F14-7377-8353-4F6FEE29DDF8}"/>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6" name="Footer Placeholder 5">
            <a:extLst>
              <a:ext uri="{FF2B5EF4-FFF2-40B4-BE49-F238E27FC236}">
                <a16:creationId xmlns:a16="http://schemas.microsoft.com/office/drawing/2014/main" id="{F3F0B4D7-DCDA-4C40-6ED9-48B85A2AE0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B5C544-8322-2FBD-0C97-783E44CE0A48}"/>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825644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62496-3005-415B-B946-9C5EBDA4F2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3C8DC7-30E0-856B-96C7-65226F714E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33206-3C2A-1EA0-C5E8-50DCFD0317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911A76-D44C-370C-4CBA-C75F92325B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A1A503-4EA9-AB82-0222-03DFACE724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1F7326-68C3-70CB-E271-6208C51AA49A}"/>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8" name="Footer Placeholder 7">
            <a:extLst>
              <a:ext uri="{FF2B5EF4-FFF2-40B4-BE49-F238E27FC236}">
                <a16:creationId xmlns:a16="http://schemas.microsoft.com/office/drawing/2014/main" id="{963ECD1D-A390-9B48-E937-A524C7FCA1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FAB8FB-9F81-F0C9-9363-5DF66509309D}"/>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35561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AF8BF-5E1B-B185-491C-0F2580A955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8461A9-CE37-8EBE-3923-106FBE3FE43E}"/>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4" name="Footer Placeholder 3">
            <a:extLst>
              <a:ext uri="{FF2B5EF4-FFF2-40B4-BE49-F238E27FC236}">
                <a16:creationId xmlns:a16="http://schemas.microsoft.com/office/drawing/2014/main" id="{D77678B7-209C-3F41-2B23-766BCB5675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F3BE06-2A05-7F3A-4D86-2184BFA6FE58}"/>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3806632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406AC-315B-E90B-4675-A7C204866902}"/>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3" name="Footer Placeholder 2">
            <a:extLst>
              <a:ext uri="{FF2B5EF4-FFF2-40B4-BE49-F238E27FC236}">
                <a16:creationId xmlns:a16="http://schemas.microsoft.com/office/drawing/2014/main" id="{0F5CA97D-3634-D42B-514F-2F78B8D8DB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D1BBC9-D74A-BD77-29F9-B95D988C3207}"/>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1716504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64DD-A52F-7F7C-60F9-B36A04EDA8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61AEA0-8258-1CAB-1145-7954A66CD1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730224-4932-5823-85FA-92B228B52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CA7AFD-FB8E-9038-3D23-A2E76083A9A0}"/>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6" name="Footer Placeholder 5">
            <a:extLst>
              <a:ext uri="{FF2B5EF4-FFF2-40B4-BE49-F238E27FC236}">
                <a16:creationId xmlns:a16="http://schemas.microsoft.com/office/drawing/2014/main" id="{285E15E6-A985-73B8-CAEA-DDBB8E94A6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F5BA2-4CA1-B5A2-C1A6-8E6001AE565D}"/>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33159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16C3-E427-F1BC-74B0-2153F07D58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0D0894-CDE6-ADCF-126F-69EA5244D4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985908-EDE2-5BAF-4F9C-CF316AFC5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2DACB0-4E21-2321-494E-4C9746A0DF50}"/>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6" name="Footer Placeholder 5">
            <a:extLst>
              <a:ext uri="{FF2B5EF4-FFF2-40B4-BE49-F238E27FC236}">
                <a16:creationId xmlns:a16="http://schemas.microsoft.com/office/drawing/2014/main" id="{0B41E140-B58D-E38F-BF8B-85E54A9FC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78EB6-F58C-5F0C-F4DB-10F52F450E94}"/>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178563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1349-682A-326D-0997-787106FCC4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1E227D-CBE2-CDFF-920B-21EF9BCCF2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FB0CC-680B-8C15-D9C8-AE3B05D844A9}"/>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22BB4A2D-593F-A960-1C52-5221D02AE8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CCA2B-EF59-E707-F2D1-6EABB8636081}"/>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184725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4A46D3-D734-1958-DFDC-4F5AA4A07F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7242D8-2FBA-58F4-C95F-1217C0C978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6CCA4-689F-FDC1-6D4E-F04205FE317D}"/>
              </a:ext>
            </a:extLst>
          </p:cNvPr>
          <p:cNvSpPr>
            <a:spLocks noGrp="1"/>
          </p:cNvSpPr>
          <p:nvPr>
            <p:ph type="dt" sz="half" idx="10"/>
          </p:nvPr>
        </p:nvSpPr>
        <p:spPr/>
        <p:txBody>
          <a:body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57B48067-4743-5B5A-BE85-158B4FD890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26FE7-63CF-E0D7-62DF-0A8598A232B0}"/>
              </a:ext>
            </a:extLst>
          </p:cNvPr>
          <p:cNvSpPr>
            <a:spLocks noGrp="1"/>
          </p:cNvSpPr>
          <p:nvPr>
            <p:ph type="sldNum" sz="quarter" idx="12"/>
          </p:nvPr>
        </p:nvSpPr>
        <p:spPr/>
        <p:txBody>
          <a:bodyPr/>
          <a:lstStyle/>
          <a:p>
            <a:fld id="{4179955A-D838-44D2-96E1-895356277F21}" type="slidenum">
              <a:rPr lang="en-US" smtClean="0"/>
              <a:t>‹#›</a:t>
            </a:fld>
            <a:endParaRPr lang="en-US"/>
          </a:p>
        </p:txBody>
      </p:sp>
    </p:spTree>
    <p:extLst>
      <p:ext uri="{BB962C8B-B14F-4D97-AF65-F5344CB8AC3E}">
        <p14:creationId xmlns:p14="http://schemas.microsoft.com/office/powerpoint/2010/main" val="988084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4AEB5-6B90-6F02-35B7-14E6F09BB0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00F7D9-F1BE-46D6-A7C9-4CEB9252DA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BC9EE7-D69D-4CB9-3F72-3325C24047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8C8D4C-6B3A-4799-9CF6-4C9D65C78A49}" type="datetimeFigureOut">
              <a:rPr lang="en-US" smtClean="0"/>
              <a:t>7/23/2026</a:t>
            </a:fld>
            <a:endParaRPr lang="en-US"/>
          </a:p>
        </p:txBody>
      </p:sp>
      <p:sp>
        <p:nvSpPr>
          <p:cNvPr id="5" name="Footer Placeholder 4">
            <a:extLst>
              <a:ext uri="{FF2B5EF4-FFF2-40B4-BE49-F238E27FC236}">
                <a16:creationId xmlns:a16="http://schemas.microsoft.com/office/drawing/2014/main" id="{CB81CBFD-8E7A-8453-263D-16530539F0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3C7150-3497-F745-4DA4-B1A6C1A515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79955A-D838-44D2-96E1-895356277F21}" type="slidenum">
              <a:rPr lang="en-US" smtClean="0"/>
              <a:t>‹#›</a:t>
            </a:fld>
            <a:endParaRPr lang="en-US"/>
          </a:p>
        </p:txBody>
      </p:sp>
    </p:spTree>
    <p:extLst>
      <p:ext uri="{BB962C8B-B14F-4D97-AF65-F5344CB8AC3E}">
        <p14:creationId xmlns:p14="http://schemas.microsoft.com/office/powerpoint/2010/main" val="871027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E771-AF8B-D484-D58A-F3354BB040F0}"/>
              </a:ext>
            </a:extLst>
          </p:cNvPr>
          <p:cNvSpPr>
            <a:spLocks noGrp="1"/>
          </p:cNvSpPr>
          <p:nvPr>
            <p:ph type="ctrTitle"/>
          </p:nvPr>
        </p:nvSpPr>
        <p:spPr>
          <a:xfrm>
            <a:off x="1524000" y="2166729"/>
            <a:ext cx="9144000" cy="1343233"/>
          </a:xfrm>
        </p:spPr>
        <p:txBody>
          <a:bodyPr>
            <a:normAutofit/>
          </a:bodyPr>
          <a:lstStyle/>
          <a:p>
            <a:r>
              <a:rPr lang="en-US" sz="4000" dirty="0"/>
              <a:t>Systems Engineering Take-Home Exercise</a:t>
            </a:r>
          </a:p>
        </p:txBody>
      </p:sp>
      <p:sp>
        <p:nvSpPr>
          <p:cNvPr id="3" name="Subtitle 2">
            <a:extLst>
              <a:ext uri="{FF2B5EF4-FFF2-40B4-BE49-F238E27FC236}">
                <a16:creationId xmlns:a16="http://schemas.microsoft.com/office/drawing/2014/main" id="{4521F250-FF0C-48C6-AF64-A3C484B7EC43}"/>
              </a:ext>
            </a:extLst>
          </p:cNvPr>
          <p:cNvSpPr>
            <a:spLocks noGrp="1"/>
          </p:cNvSpPr>
          <p:nvPr>
            <p:ph type="subTitle" idx="1"/>
          </p:nvPr>
        </p:nvSpPr>
        <p:spPr/>
        <p:txBody>
          <a:bodyPr/>
          <a:lstStyle/>
          <a:p>
            <a:r>
              <a:rPr lang="en-US" dirty="0"/>
              <a:t>Skyler Do</a:t>
            </a:r>
          </a:p>
        </p:txBody>
      </p:sp>
    </p:spTree>
    <p:extLst>
      <p:ext uri="{BB962C8B-B14F-4D97-AF65-F5344CB8AC3E}">
        <p14:creationId xmlns:p14="http://schemas.microsoft.com/office/powerpoint/2010/main" val="273148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6B6890-72D8-5A29-0020-AD2686B1EFFD}"/>
              </a:ext>
            </a:extLst>
          </p:cNvPr>
          <p:cNvSpPr>
            <a:spLocks noGrp="1"/>
          </p:cNvSpPr>
          <p:nvPr>
            <p:ph idx="1"/>
          </p:nvPr>
        </p:nvSpPr>
        <p:spPr>
          <a:xfrm>
            <a:off x="135835" y="149223"/>
            <a:ext cx="11864008" cy="6443733"/>
          </a:xfrm>
        </p:spPr>
        <p:txBody>
          <a:bodyPr>
            <a:normAutofit fontScale="47500" lnSpcReduction="20000"/>
          </a:bodyPr>
          <a:lstStyle/>
          <a:p>
            <a:pPr marL="0" indent="0">
              <a:buNone/>
            </a:pPr>
            <a:r>
              <a:rPr lang="en-US" b="1" dirty="0"/>
              <a:t>Systems Engineer Take-Home Exercise</a:t>
            </a:r>
          </a:p>
          <a:p>
            <a:pPr marL="0" indent="0">
              <a:buNone/>
            </a:pPr>
            <a:r>
              <a:rPr lang="en-US" b="1" dirty="0"/>
              <a:t>Timebox:</a:t>
            </a:r>
            <a:r>
              <a:rPr lang="en-US" dirty="0"/>
              <a:t> 45 minutes maximum</a:t>
            </a:r>
          </a:p>
          <a:p>
            <a:pPr marL="0" indent="0">
              <a:buNone/>
            </a:pPr>
            <a:r>
              <a:rPr lang="en-US" b="1" dirty="0"/>
              <a:t>Context</a:t>
            </a:r>
          </a:p>
          <a:p>
            <a:pPr marL="0" indent="0">
              <a:buNone/>
            </a:pPr>
            <a:r>
              <a:rPr lang="en-US" dirty="0"/>
              <a:t>You have joined a startup building a safety-critical autonomous outdoor system. A customer demo is in 6 weeks. The team has strong mechanical, electrical, controls, software, and test engineers, but system-level requirements and verification are still loose.</a:t>
            </a:r>
          </a:p>
          <a:p>
            <a:pPr marL="0" indent="0">
              <a:buNone/>
            </a:pPr>
            <a:r>
              <a:rPr lang="en-US" dirty="0"/>
              <a:t>Leadership has said:</a:t>
            </a:r>
          </a:p>
          <a:p>
            <a:pPr marL="0" indent="0">
              <a:buNone/>
            </a:pPr>
            <a:r>
              <a:rPr lang="en-US" dirty="0"/>
              <a:t>The system needs to reliably detect and track small moving objects in cluttered outdoor conditions.</a:t>
            </a:r>
          </a:p>
          <a:p>
            <a:pPr marL="0" indent="0">
              <a:buNone/>
            </a:pPr>
            <a:r>
              <a:rPr lang="en-US" dirty="0"/>
              <a:t>Setup must be simple enough that operators, not senior engineers, can run it.</a:t>
            </a:r>
          </a:p>
          <a:p>
            <a:pPr marL="0" indent="0">
              <a:buNone/>
            </a:pPr>
            <a:r>
              <a:rPr lang="en-US" dirty="0"/>
              <a:t>The next demo needs to produce evidence we can use for a real go/no-go decision.</a:t>
            </a:r>
          </a:p>
          <a:p>
            <a:pPr marL="0" indent="0">
              <a:buNone/>
            </a:pPr>
            <a:r>
              <a:rPr lang="en-US" dirty="0"/>
              <a:t>The system should be portable by two people and operate for several hours untethered.</a:t>
            </a:r>
          </a:p>
          <a:p>
            <a:pPr marL="0" indent="0">
              <a:buNone/>
            </a:pPr>
            <a:r>
              <a:rPr lang="en-US" dirty="0"/>
              <a:t>Known issues:</a:t>
            </a:r>
          </a:p>
          <a:p>
            <a:pPr marL="0" indent="0">
              <a:buNone/>
            </a:pPr>
            <a:r>
              <a:rPr lang="en-US" dirty="0"/>
              <a:t>Tracking is sometimes lost after vibration or brief occlusion.</a:t>
            </a:r>
          </a:p>
          <a:p>
            <a:pPr marL="0" indent="0">
              <a:buNone/>
            </a:pPr>
            <a:r>
              <a:rPr lang="en-US" dirty="0"/>
              <a:t>Calibration currently takes about 25 minutes and usually needs a senior engineer.</a:t>
            </a:r>
          </a:p>
          <a:p>
            <a:pPr marL="0" indent="0">
              <a:buNone/>
            </a:pPr>
            <a:r>
              <a:rPr lang="en-US" dirty="0"/>
              <a:t>Test logs are inconsistent; some runs are missing timestamps or metadata.</a:t>
            </a:r>
          </a:p>
          <a:p>
            <a:pPr marL="0" indent="0">
              <a:buNone/>
            </a:pPr>
            <a:r>
              <a:rPr lang="en-US" dirty="0"/>
              <a:t>Ownership is unclear between software, controls, and test for reacquisition and data quality.</a:t>
            </a:r>
          </a:p>
          <a:p>
            <a:pPr marL="0" indent="0">
              <a:buNone/>
            </a:pPr>
            <a:r>
              <a:rPr lang="en-US" b="1" dirty="0"/>
              <a:t>Deliverable</a:t>
            </a:r>
          </a:p>
          <a:p>
            <a:pPr marL="0" indent="0">
              <a:buNone/>
            </a:pPr>
            <a:r>
              <a:rPr lang="en-US" dirty="0"/>
              <a:t>Send back a maximum of 2 pages or 5 slides. Rough is fine.</a:t>
            </a:r>
          </a:p>
          <a:p>
            <a:pPr marL="0" indent="0">
              <a:buNone/>
            </a:pPr>
            <a:r>
              <a:rPr lang="en-US" b="1" dirty="0"/>
              <a:t>Please Cover</a:t>
            </a:r>
          </a:p>
          <a:p>
            <a:pPr marL="0" indent="0">
              <a:buNone/>
            </a:pPr>
            <a:r>
              <a:rPr lang="en-US" dirty="0"/>
              <a:t>The 6 most important system requirements or success criteria you would define first.</a:t>
            </a:r>
          </a:p>
          <a:p>
            <a:pPr marL="0" indent="0">
              <a:buNone/>
            </a:pPr>
            <a:r>
              <a:rPr lang="en-US" dirty="0"/>
              <a:t>For the top 3, how you would verify them: method, pass/fail criteria, owner, and evidence.</a:t>
            </a:r>
          </a:p>
          <a:p>
            <a:pPr marL="0" indent="0">
              <a:buNone/>
            </a:pPr>
            <a:r>
              <a:rPr lang="en-US" dirty="0"/>
              <a:t>The 3 biggest gaps, risks, or assumptions you would surface immediately.</a:t>
            </a:r>
          </a:p>
          <a:p>
            <a:pPr marL="0" indent="0">
              <a:buNone/>
            </a:pPr>
            <a:r>
              <a:rPr lang="en-US" dirty="0"/>
              <a:t>What you would do in your first week to drive clarity and closure.</a:t>
            </a:r>
          </a:p>
          <a:p>
            <a:pPr marL="0" indent="0">
              <a:buNone/>
            </a:pPr>
            <a:r>
              <a:rPr lang="en-US" dirty="0"/>
              <a:t>2 things you would deliberately not formalize yet, and why.</a:t>
            </a:r>
          </a:p>
          <a:p>
            <a:pPr marL="0" indent="0">
              <a:buNone/>
            </a:pPr>
            <a:r>
              <a:rPr lang="en-US" dirty="0"/>
              <a:t>Make reasonable assumptions and state them. No outside research is needed. We care more about judgment, prioritization, and clarity than completeness.</a:t>
            </a:r>
          </a:p>
          <a:p>
            <a:pPr marL="0" indent="0">
              <a:buNone/>
            </a:pPr>
            <a:endParaRPr lang="en-US" dirty="0"/>
          </a:p>
        </p:txBody>
      </p:sp>
    </p:spTree>
    <p:extLst>
      <p:ext uri="{BB962C8B-B14F-4D97-AF65-F5344CB8AC3E}">
        <p14:creationId xmlns:p14="http://schemas.microsoft.com/office/powerpoint/2010/main" val="2287196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22032-21D0-3BBB-752A-4AA464AF061A}"/>
              </a:ext>
            </a:extLst>
          </p:cNvPr>
          <p:cNvSpPr>
            <a:spLocks noGrp="1"/>
          </p:cNvSpPr>
          <p:nvPr>
            <p:ph type="title"/>
          </p:nvPr>
        </p:nvSpPr>
        <p:spPr>
          <a:xfrm>
            <a:off x="53007" y="1"/>
            <a:ext cx="10515600" cy="352921"/>
          </a:xfrm>
        </p:spPr>
        <p:txBody>
          <a:bodyPr>
            <a:noAutofit/>
          </a:bodyPr>
          <a:lstStyle/>
          <a:p>
            <a:r>
              <a:rPr lang="en-US" sz="2000" dirty="0"/>
              <a:t>Requirements Table: Created from given scenario and stated user needs</a:t>
            </a:r>
          </a:p>
        </p:txBody>
      </p:sp>
      <p:graphicFrame>
        <p:nvGraphicFramePr>
          <p:cNvPr id="4" name="Table 3">
            <a:extLst>
              <a:ext uri="{FF2B5EF4-FFF2-40B4-BE49-F238E27FC236}">
                <a16:creationId xmlns:a16="http://schemas.microsoft.com/office/drawing/2014/main" id="{30176AA5-AD9A-CFCE-964E-1AA9D593CA0E}"/>
              </a:ext>
            </a:extLst>
          </p:cNvPr>
          <p:cNvGraphicFramePr>
            <a:graphicFrameLocks noGrp="1"/>
          </p:cNvGraphicFramePr>
          <p:nvPr>
            <p:extLst>
              <p:ext uri="{D42A27DB-BD31-4B8C-83A1-F6EECF244321}">
                <p14:modId xmlns:p14="http://schemas.microsoft.com/office/powerpoint/2010/main" val="1797789486"/>
              </p:ext>
            </p:extLst>
          </p:nvPr>
        </p:nvGraphicFramePr>
        <p:xfrm>
          <a:off x="0" y="352922"/>
          <a:ext cx="12192000" cy="5851526"/>
        </p:xfrm>
        <a:graphic>
          <a:graphicData uri="http://schemas.openxmlformats.org/drawingml/2006/table">
            <a:tbl>
              <a:tblPr firstRow="1" bandRow="1">
                <a:tableStyleId>{5C22544A-7EE6-4342-B048-85BDC9FD1C3A}</a:tableStyleId>
              </a:tblPr>
              <a:tblGrid>
                <a:gridCol w="801757">
                  <a:extLst>
                    <a:ext uri="{9D8B030D-6E8A-4147-A177-3AD203B41FA5}">
                      <a16:colId xmlns:a16="http://schemas.microsoft.com/office/drawing/2014/main" val="2709403398"/>
                    </a:ext>
                  </a:extLst>
                </a:gridCol>
                <a:gridCol w="4896678">
                  <a:extLst>
                    <a:ext uri="{9D8B030D-6E8A-4147-A177-3AD203B41FA5}">
                      <a16:colId xmlns:a16="http://schemas.microsoft.com/office/drawing/2014/main" val="244756834"/>
                    </a:ext>
                  </a:extLst>
                </a:gridCol>
                <a:gridCol w="3750365">
                  <a:extLst>
                    <a:ext uri="{9D8B030D-6E8A-4147-A177-3AD203B41FA5}">
                      <a16:colId xmlns:a16="http://schemas.microsoft.com/office/drawing/2014/main" val="2844784017"/>
                    </a:ext>
                  </a:extLst>
                </a:gridCol>
                <a:gridCol w="1139687">
                  <a:extLst>
                    <a:ext uri="{9D8B030D-6E8A-4147-A177-3AD203B41FA5}">
                      <a16:colId xmlns:a16="http://schemas.microsoft.com/office/drawing/2014/main" val="1272310018"/>
                    </a:ext>
                  </a:extLst>
                </a:gridCol>
                <a:gridCol w="1603513">
                  <a:extLst>
                    <a:ext uri="{9D8B030D-6E8A-4147-A177-3AD203B41FA5}">
                      <a16:colId xmlns:a16="http://schemas.microsoft.com/office/drawing/2014/main" val="4071640964"/>
                    </a:ext>
                  </a:extLst>
                </a:gridCol>
              </a:tblGrid>
              <a:tr h="370840">
                <a:tc>
                  <a:txBody>
                    <a:bodyPr/>
                    <a:lstStyle/>
                    <a:p>
                      <a:r>
                        <a:rPr lang="en-US" sz="900" dirty="0"/>
                        <a:t>Functional Area</a:t>
                      </a:r>
                    </a:p>
                  </a:txBody>
                  <a:tcPr/>
                </a:tc>
                <a:tc>
                  <a:txBody>
                    <a:bodyPr/>
                    <a:lstStyle/>
                    <a:p>
                      <a:r>
                        <a:rPr lang="en-US" sz="900" dirty="0"/>
                        <a:t>Requirement</a:t>
                      </a:r>
                    </a:p>
                  </a:txBody>
                  <a:tcPr/>
                </a:tc>
                <a:tc>
                  <a:txBody>
                    <a:bodyPr/>
                    <a:lstStyle/>
                    <a:p>
                      <a:r>
                        <a:rPr lang="en-US" sz="900" dirty="0"/>
                        <a:t>Notes/</a:t>
                      </a:r>
                    </a:p>
                    <a:p>
                      <a:r>
                        <a:rPr lang="en-US" sz="900" dirty="0"/>
                        <a:t>Clarification</a:t>
                      </a:r>
                    </a:p>
                  </a:txBody>
                  <a:tcPr/>
                </a:tc>
                <a:tc>
                  <a:txBody>
                    <a:bodyPr/>
                    <a:lstStyle/>
                    <a:p>
                      <a:r>
                        <a:rPr lang="en-US" sz="900" dirty="0"/>
                        <a:t>Owning Team</a:t>
                      </a:r>
                    </a:p>
                  </a:txBody>
                  <a:tcPr/>
                </a:tc>
                <a:tc>
                  <a:txBody>
                    <a:bodyPr/>
                    <a:lstStyle/>
                    <a:p>
                      <a:r>
                        <a:rPr lang="en-US" sz="900" dirty="0"/>
                        <a:t>Validation/</a:t>
                      </a:r>
                    </a:p>
                    <a:p>
                      <a:r>
                        <a:rPr lang="en-US" sz="900" dirty="0"/>
                        <a:t>Test</a:t>
                      </a:r>
                    </a:p>
                  </a:txBody>
                  <a:tcPr/>
                </a:tc>
                <a:extLst>
                  <a:ext uri="{0D108BD9-81ED-4DB2-BD59-A6C34878D82A}">
                    <a16:rowId xmlns:a16="http://schemas.microsoft.com/office/drawing/2014/main" val="3523909769"/>
                  </a:ext>
                </a:extLst>
              </a:tr>
              <a:tr h="406842">
                <a:tc>
                  <a:txBody>
                    <a:bodyPr/>
                    <a:lstStyle/>
                    <a:p>
                      <a:r>
                        <a:rPr lang="en-US" sz="900" dirty="0">
                          <a:highlight>
                            <a:srgbClr val="FFFF00"/>
                          </a:highlight>
                        </a:rPr>
                        <a:t>Tracking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system shall be able to identify objects with minimum size 21x10x9cm up to distance of 1 mile from system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Based on quick search of drone size   </a:t>
                      </a:r>
                    </a:p>
                    <a:p>
                      <a:endParaRPr lang="en-US" sz="900" dirty="0">
                        <a:highlight>
                          <a:srgbClr val="FFFF00"/>
                        </a:highlight>
                      </a:endParaRPr>
                    </a:p>
                  </a:txBody>
                  <a:tcPr/>
                </a:tc>
                <a:tc>
                  <a:txBody>
                    <a:bodyPr/>
                    <a:lstStyle/>
                    <a:p>
                      <a:r>
                        <a:rPr lang="en-US" sz="900" dirty="0">
                          <a:highlight>
                            <a:srgbClr val="FFFF00"/>
                          </a:highlight>
                        </a:rPr>
                        <a:t>Controls</a:t>
                      </a:r>
                    </a:p>
                  </a:txBody>
                  <a:tcPr/>
                </a:tc>
                <a:tc>
                  <a:txBody>
                    <a:bodyPr/>
                    <a:lstStyle/>
                    <a:p>
                      <a:r>
                        <a:rPr lang="en-US" sz="900" dirty="0">
                          <a:highlight>
                            <a:srgbClr val="FFFF00"/>
                          </a:highlight>
                        </a:rPr>
                        <a:t>Demonstration </a:t>
                      </a:r>
                    </a:p>
                    <a:p>
                      <a:r>
                        <a:rPr lang="en-US" sz="900" dirty="0">
                          <a:highlight>
                            <a:srgbClr val="FFFF00"/>
                          </a:highlight>
                        </a:rPr>
                        <a:t>(Test Scenario 1)</a:t>
                      </a:r>
                    </a:p>
                  </a:txBody>
                  <a:tcPr/>
                </a:tc>
                <a:extLst>
                  <a:ext uri="{0D108BD9-81ED-4DB2-BD59-A6C34878D82A}">
                    <a16:rowId xmlns:a16="http://schemas.microsoft.com/office/drawing/2014/main" val="2146656391"/>
                  </a:ext>
                </a:extLst>
              </a:tr>
              <a:tr h="254690">
                <a:tc>
                  <a:txBody>
                    <a:bodyPr/>
                    <a:lstStyle/>
                    <a:p>
                      <a:r>
                        <a:rPr lang="en-US" sz="900" dirty="0">
                          <a:highlight>
                            <a:srgbClr val="FFFF00"/>
                          </a:highlight>
                        </a:rPr>
                        <a:t>Tracking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system shall be able to track objects with minimum size 21x10x9cm  with accuracy of +-1 degree positional error in both axes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Assuming system uses two sets of rotational coordinates, left/right and up/down</a:t>
                      </a:r>
                    </a:p>
                    <a:p>
                      <a:endParaRPr lang="en-US" sz="900" dirty="0">
                        <a:highlight>
                          <a:srgbClr val="FFFF00"/>
                        </a:highlight>
                      </a:endParaRPr>
                    </a:p>
                  </a:txBody>
                  <a:tcPr/>
                </a:tc>
                <a:tc>
                  <a:txBody>
                    <a:bodyPr/>
                    <a:lstStyle/>
                    <a:p>
                      <a:r>
                        <a:rPr lang="en-US" sz="900" dirty="0">
                          <a:highlight>
                            <a:srgbClr val="FFFF00"/>
                          </a:highlight>
                        </a:rPr>
                        <a:t>Controls</a:t>
                      </a:r>
                    </a:p>
                  </a:txBody>
                  <a:tcPr/>
                </a:tc>
                <a:tc>
                  <a:txBody>
                    <a:bodyPr/>
                    <a:lstStyle/>
                    <a:p>
                      <a:r>
                        <a:rPr lang="en-US" sz="900" dirty="0">
                          <a:highlight>
                            <a:srgbClr val="FFFF00"/>
                          </a:highlight>
                        </a:rPr>
                        <a:t>Demonstration </a:t>
                      </a:r>
                    </a:p>
                    <a:p>
                      <a:r>
                        <a:rPr lang="en-US" sz="900" dirty="0">
                          <a:highlight>
                            <a:srgbClr val="FFFF00"/>
                          </a:highlight>
                        </a:rPr>
                        <a:t>(Test Scenario 1)</a:t>
                      </a:r>
                    </a:p>
                  </a:txBody>
                  <a:tcPr/>
                </a:tc>
                <a:extLst>
                  <a:ext uri="{0D108BD9-81ED-4DB2-BD59-A6C34878D82A}">
                    <a16:rowId xmlns:a16="http://schemas.microsoft.com/office/drawing/2014/main" val="4035200550"/>
                  </a:ext>
                </a:extLst>
              </a:tr>
              <a:tr h="274789">
                <a:tc>
                  <a:txBody>
                    <a:bodyPr/>
                    <a:lstStyle/>
                    <a:p>
                      <a:r>
                        <a:rPr lang="en-US" sz="900" dirty="0">
                          <a:highlight>
                            <a:srgbClr val="FFFF00"/>
                          </a:highlight>
                        </a:rPr>
                        <a:t>Tracking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system shall be able to track objects with minimum size 21x10x9cm accelerating  10 m/s^2</a:t>
                      </a:r>
                    </a:p>
                    <a:p>
                      <a:endParaRPr lang="en-US" sz="900" dirty="0">
                        <a:highlight>
                          <a:srgbClr val="FFFF00"/>
                        </a:highlight>
                      </a:endParaRPr>
                    </a:p>
                  </a:txBody>
                  <a:tcPr/>
                </a:tc>
                <a:tc>
                  <a:txBody>
                    <a:bodyPr/>
                    <a:lstStyle/>
                    <a:p>
                      <a:r>
                        <a:rPr lang="en-US" sz="900" dirty="0">
                          <a:highlight>
                            <a:srgbClr val="FFFF00"/>
                          </a:highlight>
                        </a:rPr>
                        <a:t>Acceleration numbers are a good faith estimate of drone performance. </a:t>
                      </a:r>
                    </a:p>
                  </a:txBody>
                  <a:tcPr/>
                </a:tc>
                <a:tc>
                  <a:txBody>
                    <a:bodyPr/>
                    <a:lstStyle/>
                    <a:p>
                      <a:r>
                        <a:rPr lang="en-US" sz="900" dirty="0">
                          <a:highlight>
                            <a:srgbClr val="FFFF00"/>
                          </a:highlight>
                        </a:rPr>
                        <a:t>Controls</a:t>
                      </a:r>
                    </a:p>
                  </a:txBody>
                  <a:tcPr/>
                </a:tc>
                <a:tc>
                  <a:txBody>
                    <a:bodyPr/>
                    <a:lstStyle/>
                    <a:p>
                      <a:r>
                        <a:rPr lang="en-US" sz="900" dirty="0">
                          <a:highlight>
                            <a:srgbClr val="FFFF00"/>
                          </a:highlight>
                        </a:rPr>
                        <a:t>Demonstration </a:t>
                      </a:r>
                    </a:p>
                    <a:p>
                      <a:r>
                        <a:rPr lang="en-US" sz="900" dirty="0">
                          <a:highlight>
                            <a:srgbClr val="FFFF00"/>
                          </a:highlight>
                        </a:rPr>
                        <a:t>(Test Scenario 1)</a:t>
                      </a:r>
                    </a:p>
                  </a:txBody>
                  <a:tcPr/>
                </a:tc>
                <a:extLst>
                  <a:ext uri="{0D108BD9-81ED-4DB2-BD59-A6C34878D82A}">
                    <a16:rowId xmlns:a16="http://schemas.microsoft.com/office/drawing/2014/main" val="1218964880"/>
                  </a:ext>
                </a:extLst>
              </a:tr>
              <a:tr h="220456">
                <a:tc>
                  <a:txBody>
                    <a:bodyPr/>
                    <a:lstStyle/>
                    <a:p>
                      <a:r>
                        <a:rPr lang="en-US" sz="900" dirty="0">
                          <a:highlight>
                            <a:srgbClr val="FFFF00"/>
                          </a:highlight>
                        </a:rPr>
                        <a:t>Tracking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If targeting tracking is lost, the system shall be able to re-acquire target object within 500 </a:t>
                      </a:r>
                      <a:r>
                        <a:rPr lang="en-US" sz="900" dirty="0" err="1">
                          <a:highlight>
                            <a:srgbClr val="FFFF00"/>
                          </a:highlight>
                        </a:rPr>
                        <a:t>ms</a:t>
                      </a:r>
                      <a:endParaRPr lang="en-US" sz="900" dirty="0">
                        <a:highlight>
                          <a:srgbClr val="FFFF00"/>
                        </a:highlight>
                      </a:endParaRPr>
                    </a:p>
                    <a:p>
                      <a:endParaRPr lang="en-US" sz="900" dirty="0">
                        <a:highlight>
                          <a:srgbClr val="FFFF00"/>
                        </a:highlight>
                      </a:endParaRPr>
                    </a:p>
                  </a:txBody>
                  <a:tcPr/>
                </a:tc>
                <a:tc>
                  <a:txBody>
                    <a:bodyPr/>
                    <a:lstStyle/>
                    <a:p>
                      <a:endParaRPr lang="en-US" sz="900" dirty="0">
                        <a:highlight>
                          <a:srgbClr val="FFFF00"/>
                        </a:highlight>
                      </a:endParaRPr>
                    </a:p>
                  </a:txBody>
                  <a:tcPr/>
                </a:tc>
                <a:tc>
                  <a:txBody>
                    <a:bodyPr/>
                    <a:lstStyle/>
                    <a:p>
                      <a:r>
                        <a:rPr lang="en-US" sz="900" dirty="0">
                          <a:highlight>
                            <a:srgbClr val="FFFF00"/>
                          </a:highlight>
                        </a:rPr>
                        <a:t>Controls</a:t>
                      </a:r>
                    </a:p>
                  </a:txBody>
                  <a:tcPr/>
                </a:tc>
                <a:tc>
                  <a:txBody>
                    <a:bodyPr/>
                    <a:lstStyle/>
                    <a:p>
                      <a:r>
                        <a:rPr lang="en-US" sz="900" dirty="0">
                          <a:highlight>
                            <a:srgbClr val="FFFF00"/>
                          </a:highlight>
                        </a:rPr>
                        <a:t>Demonstration </a:t>
                      </a:r>
                    </a:p>
                    <a:p>
                      <a:r>
                        <a:rPr lang="en-US" sz="900" dirty="0">
                          <a:highlight>
                            <a:srgbClr val="FFFF00"/>
                          </a:highlight>
                        </a:rPr>
                        <a:t>(Test Scenario 1)</a:t>
                      </a:r>
                    </a:p>
                  </a:txBody>
                  <a:tcPr/>
                </a:tc>
                <a:extLst>
                  <a:ext uri="{0D108BD9-81ED-4DB2-BD59-A6C34878D82A}">
                    <a16:rowId xmlns:a16="http://schemas.microsoft.com/office/drawing/2014/main" val="2773540021"/>
                  </a:ext>
                </a:extLst>
              </a:tr>
              <a:tr h="252261">
                <a:tc>
                  <a:txBody>
                    <a:bodyPr/>
                    <a:lstStyle/>
                    <a:p>
                      <a:r>
                        <a:rPr lang="en-US" sz="900" dirty="0">
                          <a:highlight>
                            <a:srgbClr val="FFFF00"/>
                          </a:highlight>
                        </a:rPr>
                        <a:t>Reliability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system shall be resilient to mechanical vibration up to 30hz for 5 hours</a:t>
                      </a:r>
                    </a:p>
                  </a:txBody>
                  <a:tcPr/>
                </a:tc>
                <a:tc>
                  <a:txBody>
                    <a:bodyPr/>
                    <a:lstStyle/>
                    <a:p>
                      <a:endParaRPr lang="en-US" sz="900">
                        <a:highlight>
                          <a:srgbClr val="FFFF00"/>
                        </a:highlight>
                      </a:endParaRPr>
                    </a:p>
                  </a:txBody>
                  <a:tcPr/>
                </a:tc>
                <a:tc>
                  <a:txBody>
                    <a:bodyPr/>
                    <a:lstStyle/>
                    <a:p>
                      <a:r>
                        <a:rPr lang="en-US" sz="900" dirty="0">
                          <a:highlight>
                            <a:srgbClr val="FFFF00"/>
                          </a:highlight>
                        </a:rPr>
                        <a:t>Mechanical</a:t>
                      </a:r>
                    </a:p>
                  </a:txBody>
                  <a:tcPr/>
                </a:tc>
                <a:tc>
                  <a:txBody>
                    <a:bodyPr/>
                    <a:lstStyle/>
                    <a:p>
                      <a:r>
                        <a:rPr lang="en-US" sz="900" dirty="0">
                          <a:highlight>
                            <a:srgbClr val="FFFF00"/>
                          </a:highlight>
                        </a:rPr>
                        <a:t>Measurement</a:t>
                      </a:r>
                    </a:p>
                    <a:p>
                      <a:r>
                        <a:rPr lang="en-US" sz="900" dirty="0">
                          <a:highlight>
                            <a:srgbClr val="FFFF00"/>
                          </a:highlight>
                        </a:rPr>
                        <a:t>(Test Scenario 2)</a:t>
                      </a:r>
                    </a:p>
                  </a:txBody>
                  <a:tcPr/>
                </a:tc>
                <a:extLst>
                  <a:ext uri="{0D108BD9-81ED-4DB2-BD59-A6C34878D82A}">
                    <a16:rowId xmlns:a16="http://schemas.microsoft.com/office/drawing/2014/main" val="4121040433"/>
                  </a:ext>
                </a:extLst>
              </a:tr>
              <a:tr h="2456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Reliability</a:t>
                      </a:r>
                    </a:p>
                    <a:p>
                      <a:endParaRPr lang="en-US" sz="900" dirty="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system shall be resilient to impulse up to 50 N*s for 5 hours</a:t>
                      </a:r>
                    </a:p>
                    <a:p>
                      <a:endParaRPr lang="en-US" sz="900" dirty="0">
                        <a:highlight>
                          <a:srgbClr val="FFFF00"/>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Based on quick search of average machine gun vibrational properties.</a:t>
                      </a:r>
                    </a:p>
                    <a:p>
                      <a:endParaRPr lang="en-US" sz="900" dirty="0">
                        <a:highlight>
                          <a:srgbClr val="FFFF00"/>
                        </a:highlight>
                      </a:endParaRPr>
                    </a:p>
                  </a:txBody>
                  <a:tcPr/>
                </a:tc>
                <a:tc>
                  <a:txBody>
                    <a:bodyPr/>
                    <a:lstStyle/>
                    <a:p>
                      <a:r>
                        <a:rPr lang="en-US" sz="900" dirty="0">
                          <a:highlight>
                            <a:srgbClr val="FFFF00"/>
                          </a:highlight>
                        </a:rPr>
                        <a:t>Mechanical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Measurement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(Test Scenario 2)</a:t>
                      </a:r>
                    </a:p>
                  </a:txBody>
                  <a:tcPr/>
                </a:tc>
                <a:extLst>
                  <a:ext uri="{0D108BD9-81ED-4DB2-BD59-A6C34878D82A}">
                    <a16:rowId xmlns:a16="http://schemas.microsoft.com/office/drawing/2014/main" val="2028378229"/>
                  </a:ext>
                </a:extLst>
              </a:tr>
              <a:tr h="370840">
                <a:tc>
                  <a:txBody>
                    <a:bodyPr/>
                    <a:lstStyle/>
                    <a:p>
                      <a:r>
                        <a:rPr lang="en-US" sz="900" dirty="0"/>
                        <a:t>Operational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total system weight shall not exceed 400 </a:t>
                      </a:r>
                      <a:r>
                        <a:rPr lang="en-US" sz="900" dirty="0" err="1"/>
                        <a:t>lbs</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Assuming low end male soldier deadlift of 200lbs. X2 for two operators</a:t>
                      </a:r>
                    </a:p>
                  </a:txBody>
                  <a:tcPr/>
                </a:tc>
                <a:tc>
                  <a:txBody>
                    <a:bodyPr/>
                    <a:lstStyle/>
                    <a:p>
                      <a:r>
                        <a:rPr lang="en-US" sz="900" dirty="0"/>
                        <a:t>Mechanical</a:t>
                      </a:r>
                    </a:p>
                  </a:txBody>
                  <a:tcPr/>
                </a:tc>
                <a:tc>
                  <a:txBody>
                    <a:bodyPr/>
                    <a:lstStyle/>
                    <a:p>
                      <a:r>
                        <a:rPr lang="en-US" sz="900" dirty="0"/>
                        <a:t>Measurement</a:t>
                      </a:r>
                    </a:p>
                  </a:txBody>
                  <a:tcPr/>
                </a:tc>
                <a:extLst>
                  <a:ext uri="{0D108BD9-81ED-4DB2-BD59-A6C34878D82A}">
                    <a16:rowId xmlns:a16="http://schemas.microsoft.com/office/drawing/2014/main" val="385174237"/>
                  </a:ext>
                </a:extLst>
              </a:tr>
              <a:tr h="370840">
                <a:tc>
                  <a:txBody>
                    <a:bodyPr/>
                    <a:lstStyle/>
                    <a:p>
                      <a:r>
                        <a:rPr lang="en-US" sz="900" dirty="0"/>
                        <a:t>Operational</a:t>
                      </a:r>
                    </a:p>
                  </a:txBody>
                  <a:tcPr/>
                </a:tc>
                <a:tc>
                  <a:txBody>
                    <a:bodyPr/>
                    <a:lstStyle/>
                    <a:p>
                      <a:r>
                        <a:rPr lang="en-US" sz="900" dirty="0"/>
                        <a:t>Given a full state of charge, the system shall be able to operate at full functionality for 5 hours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“several” = roughly 5 </a:t>
                      </a:r>
                      <a:r>
                        <a:rPr lang="en-US" sz="900" dirty="0" err="1"/>
                        <a:t>hrs</a:t>
                      </a:r>
                      <a:r>
                        <a:rPr lang="en-US" sz="900" dirty="0"/>
                        <a:t>, specific time negotiable with stakeholders.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Full functionality is defined as adhering to all requirements</a:t>
                      </a:r>
                    </a:p>
                    <a:p>
                      <a:endParaRPr lang="en-US" sz="900" dirty="0"/>
                    </a:p>
                  </a:txBody>
                  <a:tcPr/>
                </a:tc>
                <a:tc>
                  <a:txBody>
                    <a:bodyPr/>
                    <a:lstStyle/>
                    <a:p>
                      <a:r>
                        <a:rPr lang="en-US" sz="900" dirty="0"/>
                        <a:t>Electrical</a:t>
                      </a:r>
                    </a:p>
                  </a:txBody>
                  <a:tcPr/>
                </a:tc>
                <a:tc>
                  <a:txBody>
                    <a:bodyPr/>
                    <a:lstStyle/>
                    <a:p>
                      <a:r>
                        <a:rPr lang="en-US" sz="900" dirty="0"/>
                        <a:t>Demonstration</a:t>
                      </a:r>
                    </a:p>
                  </a:txBody>
                  <a:tcPr/>
                </a:tc>
                <a:extLst>
                  <a:ext uri="{0D108BD9-81ED-4DB2-BD59-A6C34878D82A}">
                    <a16:rowId xmlns:a16="http://schemas.microsoft.com/office/drawing/2014/main" val="2378137198"/>
                  </a:ext>
                </a:extLst>
              </a:tr>
              <a:tr h="370840">
                <a:tc>
                  <a:txBody>
                    <a:bodyPr/>
                    <a:lstStyle/>
                    <a:p>
                      <a:r>
                        <a:rPr lang="en-US" sz="900" dirty="0"/>
                        <a:t>Operational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mechatronic software calibration routine shall be autonomous </a:t>
                      </a:r>
                    </a:p>
                    <a:p>
                      <a:endParaRPr lang="en-US" sz="900" dirty="0"/>
                    </a:p>
                  </a:txBody>
                  <a:tcPr/>
                </a:tc>
                <a:tc>
                  <a:txBody>
                    <a:bodyPr/>
                    <a:lstStyle/>
                    <a:p>
                      <a:r>
                        <a:rPr lang="en-US" sz="900" dirty="0"/>
                        <a:t>“autonomous” requires additional elaboration, will need to discuss with client about specifics</a:t>
                      </a:r>
                    </a:p>
                  </a:txBody>
                  <a:tcPr/>
                </a:tc>
                <a:tc>
                  <a:txBody>
                    <a:bodyPr/>
                    <a:lstStyle/>
                    <a:p>
                      <a:r>
                        <a:rPr lang="en-US" sz="900" dirty="0"/>
                        <a:t>Software/Controls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Demonstration</a:t>
                      </a:r>
                    </a:p>
                  </a:txBody>
                  <a:tcPr/>
                </a:tc>
                <a:extLst>
                  <a:ext uri="{0D108BD9-81ED-4DB2-BD59-A6C34878D82A}">
                    <a16:rowId xmlns:a16="http://schemas.microsoft.com/office/drawing/2014/main" val="2204297469"/>
                  </a:ext>
                </a:extLst>
              </a:tr>
              <a:tr h="370840">
                <a:tc>
                  <a:txBody>
                    <a:bodyPr/>
                    <a:lstStyle/>
                    <a:p>
                      <a:r>
                        <a:rPr lang="en-US" sz="900" dirty="0"/>
                        <a:t>Diagnostic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shall include logs of performance and errors</a:t>
                      </a:r>
                    </a:p>
                    <a:p>
                      <a:endParaRPr lang="en-US" sz="900" dirty="0"/>
                    </a:p>
                  </a:txBody>
                  <a:tcPr/>
                </a:tc>
                <a:tc>
                  <a:txBody>
                    <a:bodyPr/>
                    <a:lstStyle/>
                    <a:p>
                      <a:endParaRPr lang="en-US" sz="900" dirty="0"/>
                    </a:p>
                  </a:txBody>
                  <a:tcPr/>
                </a:tc>
                <a:tc>
                  <a:txBody>
                    <a:bodyPr/>
                    <a:lstStyle/>
                    <a:p>
                      <a:r>
                        <a:rPr lang="en-US" sz="900" dirty="0"/>
                        <a:t>Software</a:t>
                      </a:r>
                    </a:p>
                  </a:txBody>
                  <a:tcPr/>
                </a:tc>
                <a:tc>
                  <a:txBody>
                    <a:bodyPr/>
                    <a:lstStyle/>
                    <a:p>
                      <a:r>
                        <a:rPr lang="en-US" sz="900" dirty="0"/>
                        <a:t>Observation</a:t>
                      </a:r>
                    </a:p>
                  </a:txBody>
                  <a:tcPr/>
                </a:tc>
                <a:extLst>
                  <a:ext uri="{0D108BD9-81ED-4DB2-BD59-A6C34878D82A}">
                    <a16:rowId xmlns:a16="http://schemas.microsoft.com/office/drawing/2014/main" val="332538375"/>
                  </a:ext>
                </a:extLst>
              </a:tr>
              <a:tr h="3799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Diagnostic</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logs shall contain timestamps</a:t>
                      </a:r>
                    </a:p>
                  </a:txBody>
                  <a:tcPr/>
                </a:tc>
                <a:tc>
                  <a:txBody>
                    <a:bodyPr/>
                    <a:lstStyle/>
                    <a:p>
                      <a:endParaRPr lang="en-US" sz="900" dirty="0"/>
                    </a:p>
                  </a:txBody>
                  <a:tcPr/>
                </a:tc>
                <a:tc>
                  <a:txBody>
                    <a:bodyPr/>
                    <a:lstStyle/>
                    <a:p>
                      <a:r>
                        <a:rPr lang="en-US" sz="900" dirty="0"/>
                        <a:t>Software</a:t>
                      </a:r>
                    </a:p>
                  </a:txBody>
                  <a:tcPr/>
                </a:tc>
                <a:tc>
                  <a:txBody>
                    <a:bodyPr/>
                    <a:lstStyle/>
                    <a:p>
                      <a:r>
                        <a:rPr lang="en-US" sz="900" dirty="0"/>
                        <a:t>Observation</a:t>
                      </a:r>
                    </a:p>
                  </a:txBody>
                  <a:tcPr/>
                </a:tc>
                <a:extLst>
                  <a:ext uri="{0D108BD9-81ED-4DB2-BD59-A6C34878D82A}">
                    <a16:rowId xmlns:a16="http://schemas.microsoft.com/office/drawing/2014/main" val="32383097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Diagnostic</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logs shall contain metadata </a:t>
                      </a:r>
                    </a:p>
                    <a:p>
                      <a:endParaRPr lang="en-US" sz="900" dirty="0"/>
                    </a:p>
                  </a:txBody>
                  <a:tcPr/>
                </a:tc>
                <a:tc>
                  <a:txBody>
                    <a:bodyPr/>
                    <a:lstStyle/>
                    <a:p>
                      <a:endParaRPr lang="en-US" sz="900" dirty="0"/>
                    </a:p>
                  </a:txBody>
                  <a:tcPr/>
                </a:tc>
                <a:tc>
                  <a:txBody>
                    <a:bodyPr/>
                    <a:lstStyle/>
                    <a:p>
                      <a:r>
                        <a:rPr lang="en-US" sz="900" dirty="0"/>
                        <a:t>Software</a:t>
                      </a:r>
                    </a:p>
                  </a:txBody>
                  <a:tcPr/>
                </a:tc>
                <a:tc>
                  <a:txBody>
                    <a:bodyPr/>
                    <a:lstStyle/>
                    <a:p>
                      <a:r>
                        <a:rPr lang="en-US" sz="900" dirty="0"/>
                        <a:t>Observation</a:t>
                      </a:r>
                    </a:p>
                  </a:txBody>
                  <a:tcPr/>
                </a:tc>
                <a:extLst>
                  <a:ext uri="{0D108BD9-81ED-4DB2-BD59-A6C34878D82A}">
                    <a16:rowId xmlns:a16="http://schemas.microsoft.com/office/drawing/2014/main" val="41207498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Diagnostic</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logs shall contain system state information at time of operation</a:t>
                      </a:r>
                    </a:p>
                    <a:p>
                      <a:endParaRPr lang="en-US" sz="900" dirty="0"/>
                    </a:p>
                  </a:txBody>
                  <a:tcPr/>
                </a:tc>
                <a:tc>
                  <a:txBody>
                    <a:bodyPr/>
                    <a:lstStyle/>
                    <a:p>
                      <a:endParaRPr lang="en-US" sz="900" dirty="0"/>
                    </a:p>
                  </a:txBody>
                  <a:tcPr/>
                </a:tc>
                <a:tc>
                  <a:txBody>
                    <a:bodyPr/>
                    <a:lstStyle/>
                    <a:p>
                      <a:r>
                        <a:rPr lang="en-US" sz="900" dirty="0"/>
                        <a:t>Software</a:t>
                      </a:r>
                    </a:p>
                  </a:txBody>
                  <a:tcPr/>
                </a:tc>
                <a:tc>
                  <a:txBody>
                    <a:bodyPr/>
                    <a:lstStyle/>
                    <a:p>
                      <a:r>
                        <a:rPr lang="en-US" sz="900" dirty="0"/>
                        <a:t>Observation</a:t>
                      </a:r>
                    </a:p>
                  </a:txBody>
                  <a:tcPr/>
                </a:tc>
                <a:extLst>
                  <a:ext uri="{0D108BD9-81ED-4DB2-BD59-A6C34878D82A}">
                    <a16:rowId xmlns:a16="http://schemas.microsoft.com/office/drawing/2014/main" val="26783278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Diagnostic</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The system logs shall contain sensor data</a:t>
                      </a:r>
                    </a:p>
                    <a:p>
                      <a:endParaRPr lang="en-US" sz="900" dirty="0"/>
                    </a:p>
                  </a:txBody>
                  <a:tcPr/>
                </a:tc>
                <a:tc>
                  <a:txBody>
                    <a:bodyPr/>
                    <a:lstStyle/>
                    <a:p>
                      <a:endParaRPr lang="en-US" sz="900" dirty="0"/>
                    </a:p>
                  </a:txBody>
                  <a:tcPr/>
                </a:tc>
                <a:tc>
                  <a:txBody>
                    <a:bodyPr/>
                    <a:lstStyle/>
                    <a:p>
                      <a:r>
                        <a:rPr lang="en-US" sz="900" dirty="0"/>
                        <a:t>Software</a:t>
                      </a:r>
                    </a:p>
                  </a:txBody>
                  <a:tcPr/>
                </a:tc>
                <a:tc>
                  <a:txBody>
                    <a:bodyPr/>
                    <a:lstStyle/>
                    <a:p>
                      <a:r>
                        <a:rPr lang="en-US" sz="900" dirty="0"/>
                        <a:t>Observation</a:t>
                      </a:r>
                    </a:p>
                  </a:txBody>
                  <a:tcPr/>
                </a:tc>
                <a:extLst>
                  <a:ext uri="{0D108BD9-81ED-4DB2-BD59-A6C34878D82A}">
                    <a16:rowId xmlns:a16="http://schemas.microsoft.com/office/drawing/2014/main" val="2760163668"/>
                  </a:ext>
                </a:extLst>
              </a:tr>
            </a:tbl>
          </a:graphicData>
        </a:graphic>
      </p:graphicFrame>
      <p:sp>
        <p:nvSpPr>
          <p:cNvPr id="5" name="TextBox 4">
            <a:extLst>
              <a:ext uri="{FF2B5EF4-FFF2-40B4-BE49-F238E27FC236}">
                <a16:creationId xmlns:a16="http://schemas.microsoft.com/office/drawing/2014/main" id="{DCBAEE34-57BD-4417-D122-EFC20A8E42ED}"/>
              </a:ext>
            </a:extLst>
          </p:cNvPr>
          <p:cNvSpPr txBox="1"/>
          <p:nvPr/>
        </p:nvSpPr>
        <p:spPr>
          <a:xfrm>
            <a:off x="53007" y="6274245"/>
            <a:ext cx="11933584" cy="461665"/>
          </a:xfrm>
          <a:prstGeom prst="rect">
            <a:avLst/>
          </a:prstGeom>
          <a:noFill/>
        </p:spPr>
        <p:txBody>
          <a:bodyPr wrap="square" rtlCol="0">
            <a:spAutoFit/>
          </a:bodyPr>
          <a:lstStyle/>
          <a:p>
            <a:r>
              <a:rPr lang="en-US" sz="1200" dirty="0"/>
              <a:t>Highlighted requirements are most important. These requirements define the core functionality of the system and are the highest value to our clients. The rest are supplementary and supportive of core functionality.</a:t>
            </a:r>
          </a:p>
        </p:txBody>
      </p:sp>
    </p:spTree>
    <p:extLst>
      <p:ext uri="{BB962C8B-B14F-4D97-AF65-F5344CB8AC3E}">
        <p14:creationId xmlns:p14="http://schemas.microsoft.com/office/powerpoint/2010/main" val="372341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CA8A-F6C5-05E5-31FD-89695A0C5EA8}"/>
              </a:ext>
            </a:extLst>
          </p:cNvPr>
          <p:cNvSpPr>
            <a:spLocks noGrp="1"/>
          </p:cNvSpPr>
          <p:nvPr>
            <p:ph type="title"/>
          </p:nvPr>
        </p:nvSpPr>
        <p:spPr>
          <a:xfrm>
            <a:off x="261730" y="231153"/>
            <a:ext cx="10515600" cy="449884"/>
          </a:xfrm>
        </p:spPr>
        <p:txBody>
          <a:bodyPr>
            <a:normAutofit fontScale="90000"/>
          </a:bodyPr>
          <a:lstStyle/>
          <a:p>
            <a:r>
              <a:rPr lang="en-US" sz="2800" dirty="0"/>
              <a:t>Testing Scenarios</a:t>
            </a:r>
          </a:p>
        </p:txBody>
      </p:sp>
      <p:sp>
        <p:nvSpPr>
          <p:cNvPr id="3" name="Content Placeholder 2">
            <a:extLst>
              <a:ext uri="{FF2B5EF4-FFF2-40B4-BE49-F238E27FC236}">
                <a16:creationId xmlns:a16="http://schemas.microsoft.com/office/drawing/2014/main" id="{13F607A9-D5E7-3DF7-AC11-7A2895775890}"/>
              </a:ext>
            </a:extLst>
          </p:cNvPr>
          <p:cNvSpPr>
            <a:spLocks noGrp="1"/>
          </p:cNvSpPr>
          <p:nvPr>
            <p:ph idx="1"/>
          </p:nvPr>
        </p:nvSpPr>
        <p:spPr>
          <a:xfrm>
            <a:off x="334618" y="1010616"/>
            <a:ext cx="5118652" cy="4351338"/>
          </a:xfrm>
        </p:spPr>
        <p:txBody>
          <a:bodyPr>
            <a:normAutofit fontScale="92500" lnSpcReduction="10000"/>
          </a:bodyPr>
          <a:lstStyle/>
          <a:p>
            <a:pPr marL="0" indent="0">
              <a:buNone/>
            </a:pPr>
            <a:r>
              <a:rPr lang="en-US" sz="1800" dirty="0"/>
              <a:t>Test Scenario 1:</a:t>
            </a:r>
          </a:p>
          <a:p>
            <a:r>
              <a:rPr lang="en-US" sz="1800" dirty="0"/>
              <a:t>Part 1: Controls simulation environment</a:t>
            </a:r>
          </a:p>
          <a:p>
            <a:pPr lvl="1"/>
            <a:r>
              <a:rPr lang="en-US" sz="1400" dirty="0"/>
              <a:t>Gazebo or other physics environment, simulating system and targets. </a:t>
            </a:r>
          </a:p>
          <a:p>
            <a:pPr lvl="1"/>
            <a:r>
              <a:rPr lang="en-US" sz="1400" dirty="0"/>
              <a:t>Test drones of various sizes, distances, and accelerations</a:t>
            </a:r>
          </a:p>
          <a:p>
            <a:pPr lvl="1"/>
            <a:r>
              <a:rPr lang="en-US" sz="1400" dirty="0"/>
              <a:t>Include cover items/debris to purposely break tracking and trigger re-acquisition</a:t>
            </a:r>
          </a:p>
          <a:p>
            <a:pPr lvl="1"/>
            <a:r>
              <a:rPr lang="en-US" sz="1400" dirty="0"/>
              <a:t>Add simulated vibrations and/or sensor noise</a:t>
            </a:r>
          </a:p>
          <a:p>
            <a:pPr lvl="1"/>
            <a:r>
              <a:rPr lang="en-US" sz="1400" dirty="0"/>
              <a:t>Measurement objectives:</a:t>
            </a:r>
          </a:p>
          <a:p>
            <a:pPr lvl="2"/>
            <a:r>
              <a:rPr lang="en-US" sz="1300" dirty="0"/>
              <a:t>Tracking accuracy</a:t>
            </a:r>
          </a:p>
          <a:p>
            <a:pPr lvl="2"/>
            <a:r>
              <a:rPr lang="en-US" sz="1300" dirty="0"/>
              <a:t>Tracking consistency</a:t>
            </a:r>
          </a:p>
          <a:p>
            <a:pPr lvl="2"/>
            <a:r>
              <a:rPr lang="en-US" sz="1300" dirty="0"/>
              <a:t>Re-acquisition response time</a:t>
            </a:r>
          </a:p>
          <a:p>
            <a:r>
              <a:rPr lang="en-US" sz="1800" dirty="0"/>
              <a:t>Part 2: Physical mechatronic test bench</a:t>
            </a:r>
          </a:p>
          <a:p>
            <a:pPr lvl="1"/>
            <a:r>
              <a:rPr lang="en-US" sz="1400" dirty="0"/>
              <a:t>Measuring real response time to commands</a:t>
            </a:r>
          </a:p>
          <a:p>
            <a:pPr lvl="1"/>
            <a:r>
              <a:rPr lang="en-US" sz="1400" dirty="0"/>
              <a:t>Measuring real tracking efficacy and accuracy</a:t>
            </a:r>
          </a:p>
          <a:p>
            <a:pPr lvl="1"/>
            <a:r>
              <a:rPr lang="en-US" sz="1400" dirty="0"/>
              <a:t>Looking for performance degradation under load or continuous usage. </a:t>
            </a:r>
          </a:p>
          <a:p>
            <a:pPr lvl="1"/>
            <a:r>
              <a:rPr lang="en-US" sz="1400" dirty="0"/>
              <a:t>Necessary because of things difficult to simulate, like friction in the system or heat from continuous firing</a:t>
            </a:r>
          </a:p>
          <a:p>
            <a:endParaRPr lang="en-US" sz="1800" dirty="0"/>
          </a:p>
        </p:txBody>
      </p:sp>
      <p:sp>
        <p:nvSpPr>
          <p:cNvPr id="4" name="Content Placeholder 2">
            <a:extLst>
              <a:ext uri="{FF2B5EF4-FFF2-40B4-BE49-F238E27FC236}">
                <a16:creationId xmlns:a16="http://schemas.microsoft.com/office/drawing/2014/main" id="{6AFE7E81-8402-755A-3933-CB0EF904A313}"/>
              </a:ext>
            </a:extLst>
          </p:cNvPr>
          <p:cNvSpPr txBox="1">
            <a:spLocks/>
          </p:cNvSpPr>
          <p:nvPr/>
        </p:nvSpPr>
        <p:spPr>
          <a:xfrm>
            <a:off x="6149008" y="1010616"/>
            <a:ext cx="562223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Test Scenario 2:</a:t>
            </a:r>
          </a:p>
          <a:p>
            <a:r>
              <a:rPr lang="en-US" sz="1800" dirty="0"/>
              <a:t>Design review</a:t>
            </a:r>
          </a:p>
          <a:p>
            <a:pPr lvl="1"/>
            <a:r>
              <a:rPr lang="en-US" sz="1400" dirty="0"/>
              <a:t>Check mechanical structure natural frequencies and avoid anything that can resonate with the vibrational loads from the guns. </a:t>
            </a:r>
          </a:p>
          <a:p>
            <a:pPr lvl="1"/>
            <a:r>
              <a:rPr lang="en-US" sz="1400" dirty="0"/>
              <a:t>Review reliability and expected performance of off the shelf components. </a:t>
            </a:r>
          </a:p>
          <a:p>
            <a:r>
              <a:rPr lang="en-US" sz="1800" dirty="0"/>
              <a:t>Physical vibration test bench</a:t>
            </a:r>
          </a:p>
          <a:p>
            <a:pPr lvl="1"/>
            <a:r>
              <a:rPr lang="en-US" sz="1400" dirty="0"/>
              <a:t>Physical test harness that we install the system into, mimicking real world conditions</a:t>
            </a:r>
          </a:p>
          <a:p>
            <a:pPr lvl="1"/>
            <a:r>
              <a:rPr lang="en-US" sz="1400" dirty="0"/>
              <a:t>Assess system performance under disturbance and load</a:t>
            </a:r>
          </a:p>
          <a:p>
            <a:pPr lvl="1"/>
            <a:r>
              <a:rPr lang="en-US" sz="1400" dirty="0"/>
              <a:t>Assess mechanical structure integrity under requirement loads</a:t>
            </a:r>
          </a:p>
          <a:p>
            <a:pPr lvl="1"/>
            <a:r>
              <a:rPr lang="en-US" sz="1400" dirty="0"/>
              <a:t>Extend test scenarios to failure, begin tracking MTBF for components and subsystems</a:t>
            </a:r>
          </a:p>
        </p:txBody>
      </p:sp>
      <p:sp>
        <p:nvSpPr>
          <p:cNvPr id="5" name="TextBox 4">
            <a:extLst>
              <a:ext uri="{FF2B5EF4-FFF2-40B4-BE49-F238E27FC236}">
                <a16:creationId xmlns:a16="http://schemas.microsoft.com/office/drawing/2014/main" id="{142620C9-69A7-D230-3F98-E2DD3062BDF7}"/>
              </a:ext>
            </a:extLst>
          </p:cNvPr>
          <p:cNvSpPr txBox="1"/>
          <p:nvPr/>
        </p:nvSpPr>
        <p:spPr>
          <a:xfrm>
            <a:off x="675861" y="5820880"/>
            <a:ext cx="10727635" cy="646331"/>
          </a:xfrm>
          <a:prstGeom prst="rect">
            <a:avLst/>
          </a:prstGeom>
          <a:noFill/>
        </p:spPr>
        <p:txBody>
          <a:bodyPr wrap="square" rtlCol="0">
            <a:spAutoFit/>
          </a:bodyPr>
          <a:lstStyle/>
          <a:p>
            <a:r>
              <a:rPr lang="en-US" dirty="0"/>
              <a:t>Some test scenarios can cover multiple requirements. For example, an extended controls tracking test can also be an electronics endurance test. (Does it actually last 5 hours?)</a:t>
            </a:r>
          </a:p>
        </p:txBody>
      </p:sp>
    </p:spTree>
    <p:extLst>
      <p:ext uri="{BB962C8B-B14F-4D97-AF65-F5344CB8AC3E}">
        <p14:creationId xmlns:p14="http://schemas.microsoft.com/office/powerpoint/2010/main" val="3760517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6DEDF-95A2-62E3-7B74-04BF78CDABAD}"/>
              </a:ext>
            </a:extLst>
          </p:cNvPr>
          <p:cNvSpPr>
            <a:spLocks noGrp="1"/>
          </p:cNvSpPr>
          <p:nvPr>
            <p:ph type="title"/>
          </p:nvPr>
        </p:nvSpPr>
        <p:spPr>
          <a:xfrm>
            <a:off x="838200" y="225977"/>
            <a:ext cx="10515600" cy="675171"/>
          </a:xfrm>
        </p:spPr>
        <p:txBody>
          <a:bodyPr>
            <a:normAutofit fontScale="90000"/>
          </a:bodyPr>
          <a:lstStyle/>
          <a:p>
            <a:r>
              <a:rPr lang="en-US" dirty="0"/>
              <a:t>Gaps, Risks, Assumptions</a:t>
            </a:r>
          </a:p>
        </p:txBody>
      </p:sp>
      <p:sp>
        <p:nvSpPr>
          <p:cNvPr id="3" name="Content Placeholder 2">
            <a:extLst>
              <a:ext uri="{FF2B5EF4-FFF2-40B4-BE49-F238E27FC236}">
                <a16:creationId xmlns:a16="http://schemas.microsoft.com/office/drawing/2014/main" id="{1EC5BD32-1E85-463B-463D-7B4D7935E949}"/>
              </a:ext>
            </a:extLst>
          </p:cNvPr>
          <p:cNvSpPr>
            <a:spLocks noGrp="1"/>
          </p:cNvSpPr>
          <p:nvPr>
            <p:ph idx="1"/>
          </p:nvPr>
        </p:nvSpPr>
        <p:spPr>
          <a:xfrm>
            <a:off x="838200" y="1030495"/>
            <a:ext cx="10515600" cy="5297418"/>
          </a:xfrm>
        </p:spPr>
        <p:txBody>
          <a:bodyPr>
            <a:normAutofit lnSpcReduction="10000"/>
          </a:bodyPr>
          <a:lstStyle/>
          <a:p>
            <a:pPr marL="0" indent="0">
              <a:buNone/>
            </a:pPr>
            <a:r>
              <a:rPr lang="en-US" sz="1800" dirty="0"/>
              <a:t>Gaps</a:t>
            </a:r>
          </a:p>
          <a:p>
            <a:r>
              <a:rPr lang="en-US" sz="1800" dirty="0"/>
              <a:t>Create Interface Control Documents for system level requirements satisfied by multiple teams </a:t>
            </a:r>
          </a:p>
          <a:p>
            <a:r>
              <a:rPr lang="en-US" sz="1800" dirty="0"/>
              <a:t>Still needs a more comprehensive testing/validation strategy</a:t>
            </a:r>
          </a:p>
          <a:p>
            <a:r>
              <a:rPr lang="en-US" sz="1800" dirty="0"/>
              <a:t>Subsystem requirements decomposition still needed</a:t>
            </a:r>
          </a:p>
          <a:p>
            <a:r>
              <a:rPr lang="en-US" sz="1800" dirty="0"/>
              <a:t>Safety requirements still needed</a:t>
            </a:r>
          </a:p>
          <a:p>
            <a:endParaRPr lang="en-US" sz="1800" dirty="0"/>
          </a:p>
          <a:p>
            <a:pPr marL="0" indent="0">
              <a:buNone/>
            </a:pPr>
            <a:r>
              <a:rPr lang="en-US" sz="1800" dirty="0"/>
              <a:t>Risks</a:t>
            </a:r>
          </a:p>
          <a:p>
            <a:r>
              <a:rPr lang="en-US" sz="1800" dirty="0"/>
              <a:t>Performance requirements may be too strict</a:t>
            </a:r>
          </a:p>
          <a:p>
            <a:r>
              <a:rPr lang="en-US" sz="1800" dirty="0"/>
              <a:t>Requirements may not cover full use cases in real world situations</a:t>
            </a:r>
          </a:p>
          <a:p>
            <a:r>
              <a:rPr lang="en-US" sz="1800" dirty="0"/>
              <a:t>Failure modes not addressed (highly important given this is a weapons system.)</a:t>
            </a:r>
          </a:p>
          <a:p>
            <a:endParaRPr lang="en-US" sz="1800" dirty="0"/>
          </a:p>
          <a:p>
            <a:pPr marL="0" indent="0">
              <a:buNone/>
            </a:pPr>
            <a:r>
              <a:rPr lang="en-US" sz="1800" dirty="0"/>
              <a:t>Assumptions</a:t>
            </a:r>
          </a:p>
          <a:p>
            <a:r>
              <a:rPr lang="en-US" sz="1800" dirty="0"/>
              <a:t>Specific requirement values were my best guess estimate. Further conversations with clients/stakeholders may refine the values.</a:t>
            </a:r>
          </a:p>
          <a:p>
            <a:r>
              <a:rPr lang="en-US" sz="1800" dirty="0"/>
              <a:t>Knowledge of the skill level of the operator is still unknown, and what training is expected/given to operators before usage</a:t>
            </a:r>
          </a:p>
          <a:p>
            <a:endParaRPr lang="en-US" sz="1800" dirty="0"/>
          </a:p>
        </p:txBody>
      </p:sp>
    </p:spTree>
    <p:extLst>
      <p:ext uri="{BB962C8B-B14F-4D97-AF65-F5344CB8AC3E}">
        <p14:creationId xmlns:p14="http://schemas.microsoft.com/office/powerpoint/2010/main" val="18827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B3527-7E9F-5B4A-5B95-29AC8C3DB1EA}"/>
              </a:ext>
            </a:extLst>
          </p:cNvPr>
          <p:cNvSpPr>
            <a:spLocks noGrp="1"/>
          </p:cNvSpPr>
          <p:nvPr>
            <p:ph type="title"/>
          </p:nvPr>
        </p:nvSpPr>
        <p:spPr/>
        <p:txBody>
          <a:bodyPr/>
          <a:lstStyle/>
          <a:p>
            <a:r>
              <a:rPr lang="en-US" dirty="0"/>
              <a:t>First Week Alignment</a:t>
            </a:r>
          </a:p>
        </p:txBody>
      </p:sp>
      <p:sp>
        <p:nvSpPr>
          <p:cNvPr id="3" name="Content Placeholder 2">
            <a:extLst>
              <a:ext uri="{FF2B5EF4-FFF2-40B4-BE49-F238E27FC236}">
                <a16:creationId xmlns:a16="http://schemas.microsoft.com/office/drawing/2014/main" id="{25D4BCBD-71C4-AA25-D2EC-7EA1F9996BA8}"/>
              </a:ext>
            </a:extLst>
          </p:cNvPr>
          <p:cNvSpPr>
            <a:spLocks noGrp="1"/>
          </p:cNvSpPr>
          <p:nvPr>
            <p:ph idx="1"/>
          </p:nvPr>
        </p:nvSpPr>
        <p:spPr>
          <a:xfrm>
            <a:off x="838200" y="1633468"/>
            <a:ext cx="10515600" cy="4351338"/>
          </a:xfrm>
        </p:spPr>
        <p:txBody>
          <a:bodyPr>
            <a:normAutofit lnSpcReduction="10000"/>
          </a:bodyPr>
          <a:lstStyle/>
          <a:p>
            <a:r>
              <a:rPr lang="en-US" dirty="0"/>
              <a:t>Centralize systems engineering documentation/models</a:t>
            </a:r>
          </a:p>
          <a:p>
            <a:r>
              <a:rPr lang="en-US" dirty="0"/>
              <a:t>Connect requirements to engineering effort.</a:t>
            </a:r>
          </a:p>
          <a:p>
            <a:pPr lvl="1"/>
            <a:r>
              <a:rPr lang="en-US" dirty="0"/>
              <a:t>E.g. If the team uses </a:t>
            </a:r>
            <a:r>
              <a:rPr lang="en-US" dirty="0" err="1"/>
              <a:t>jira</a:t>
            </a:r>
            <a:r>
              <a:rPr lang="en-US" dirty="0"/>
              <a:t> for work tracking, linking all engineering effort to a system level requirement. </a:t>
            </a:r>
          </a:p>
          <a:p>
            <a:r>
              <a:rPr lang="en-US" dirty="0"/>
              <a:t>Alignment meeting/call with specific engineering team leads from: mechanical, electrical, controls, software, test teams</a:t>
            </a:r>
          </a:p>
          <a:p>
            <a:pPr lvl="1"/>
            <a:r>
              <a:rPr lang="en-US" dirty="0"/>
              <a:t>Communicate requirement expectations and validation plans</a:t>
            </a:r>
          </a:p>
          <a:p>
            <a:pPr lvl="1"/>
            <a:r>
              <a:rPr lang="en-US" dirty="0"/>
              <a:t>Assess current adherence to requirements (which ones are met and which are not)</a:t>
            </a:r>
          </a:p>
          <a:p>
            <a:pPr lvl="1"/>
            <a:r>
              <a:rPr lang="en-US" dirty="0"/>
              <a:t>Address concerns/negotiate requirements</a:t>
            </a:r>
          </a:p>
          <a:p>
            <a:pPr lvl="1"/>
            <a:r>
              <a:rPr lang="en-US" dirty="0"/>
              <a:t>Discuss timeline feasibility (6 weeks) </a:t>
            </a:r>
          </a:p>
        </p:txBody>
      </p:sp>
    </p:spTree>
    <p:extLst>
      <p:ext uri="{BB962C8B-B14F-4D97-AF65-F5344CB8AC3E}">
        <p14:creationId xmlns:p14="http://schemas.microsoft.com/office/powerpoint/2010/main" val="173346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4F753-FD97-246F-AC44-24015E1CCDC7}"/>
              </a:ext>
            </a:extLst>
          </p:cNvPr>
          <p:cNvSpPr>
            <a:spLocks noGrp="1"/>
          </p:cNvSpPr>
          <p:nvPr>
            <p:ph type="title"/>
          </p:nvPr>
        </p:nvSpPr>
        <p:spPr>
          <a:xfrm>
            <a:off x="838200" y="365125"/>
            <a:ext cx="10515600" cy="675171"/>
          </a:xfrm>
        </p:spPr>
        <p:txBody>
          <a:bodyPr>
            <a:normAutofit fontScale="90000"/>
          </a:bodyPr>
          <a:lstStyle/>
          <a:p>
            <a:r>
              <a:rPr lang="en-US" dirty="0"/>
              <a:t>Not to formalize yet</a:t>
            </a:r>
          </a:p>
        </p:txBody>
      </p:sp>
      <p:sp>
        <p:nvSpPr>
          <p:cNvPr id="3" name="Content Placeholder 2">
            <a:extLst>
              <a:ext uri="{FF2B5EF4-FFF2-40B4-BE49-F238E27FC236}">
                <a16:creationId xmlns:a16="http://schemas.microsoft.com/office/drawing/2014/main" id="{D990C35F-E1B5-4DA5-72B5-0C7A0F1B7BA1}"/>
              </a:ext>
            </a:extLst>
          </p:cNvPr>
          <p:cNvSpPr>
            <a:spLocks noGrp="1"/>
          </p:cNvSpPr>
          <p:nvPr>
            <p:ph idx="1"/>
          </p:nvPr>
        </p:nvSpPr>
        <p:spPr>
          <a:xfrm>
            <a:off x="599660" y="1040296"/>
            <a:ext cx="10515600" cy="4351338"/>
          </a:xfrm>
        </p:spPr>
        <p:txBody>
          <a:bodyPr>
            <a:normAutofit/>
          </a:bodyPr>
          <a:lstStyle/>
          <a:p>
            <a:r>
              <a:rPr lang="en-US" sz="1800" dirty="0"/>
              <a:t>Full calibration sequence requirements, this is dependent on expected interfacing with operators and other equipment and final formalized use cases. I expect the clients will also give further requirements regarding reliability performance under different temperatures/humidities/environments, etc. etc. </a:t>
            </a:r>
          </a:p>
          <a:p>
            <a:r>
              <a:rPr lang="en-US" sz="1800" dirty="0"/>
              <a:t>Overly document and formalize engineering processes. Systems engineering is meant to bring clarity, not drag everyone down in excessive paperwork. So long as problems and objectives are appropriately defined for various teams, we can ensure efficient usage of engineering resources, and keep ourselves lean and agile. </a:t>
            </a:r>
          </a:p>
          <a:p>
            <a:r>
              <a:rPr lang="en-US" sz="1800" dirty="0"/>
              <a:t>Further requirements decomposition of tracking functionality. There may be opportunities for controls to improve performance as part of the testing process. Would want to discuss with controls team. </a:t>
            </a:r>
          </a:p>
          <a:p>
            <a:pPr lvl="1"/>
            <a:r>
              <a:rPr lang="en-US" sz="1400" dirty="0"/>
              <a:t>i.e. an ML model that improves over time with more usage/testing, and so doesn’t fit into a “clean” validation model initially.  </a:t>
            </a:r>
          </a:p>
          <a:p>
            <a:r>
              <a:rPr lang="en-US" sz="1800" dirty="0"/>
              <a:t>Defining and formalizing failure effect modes. Failure modes are solution dependent, and so some aspects of the system need to be decided before failure analysis can take place.</a:t>
            </a:r>
          </a:p>
          <a:p>
            <a:pPr lvl="1"/>
            <a:r>
              <a:rPr lang="en-US" sz="1400" dirty="0"/>
              <a:t>E.g. the selection of sensors on the system will determine what types of failures we should design for, and what level of redundancy is required. </a:t>
            </a:r>
          </a:p>
          <a:p>
            <a:pPr lvl="1"/>
            <a:endParaRPr lang="en-US" sz="1400" dirty="0"/>
          </a:p>
        </p:txBody>
      </p:sp>
    </p:spTree>
    <p:extLst>
      <p:ext uri="{BB962C8B-B14F-4D97-AF65-F5344CB8AC3E}">
        <p14:creationId xmlns:p14="http://schemas.microsoft.com/office/powerpoint/2010/main" val="188684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1390</TotalTime>
  <Words>1372</Words>
  <Application>Microsoft Office PowerPoint</Application>
  <PresentationFormat>Widescreen</PresentationFormat>
  <Paragraphs>162</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Systems Engineering Take-Home Exercise</vt:lpstr>
      <vt:lpstr>PowerPoint Presentation</vt:lpstr>
      <vt:lpstr>Requirements Table: Created from given scenario and stated user needs</vt:lpstr>
      <vt:lpstr>Testing Scenarios</vt:lpstr>
      <vt:lpstr>Gaps, Risks, Assumptions</vt:lpstr>
      <vt:lpstr>First Week Alignment</vt:lpstr>
      <vt:lpstr>Not to formalize yet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Thien-Long Skyler Do</dc:creator>
  <cp:lastModifiedBy>Thien-Long Skyler Do</cp:lastModifiedBy>
  <cp:revision>2</cp:revision>
  <dcterms:created xsi:type="dcterms:W3CDTF">2026-07-15T21:29:04Z</dcterms:created>
  <dcterms:modified xsi:type="dcterms:W3CDTF">2026-07-23T18:27:55Z</dcterms:modified>
</cp:coreProperties>
</file>