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5143500" cx="9144000"/>
  <p:notesSz cx="6858000" cy="9144000"/>
  <p:embeddedFontLst>
    <p:embeddedFont>
      <p:font typeface="Roboto"/>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2B15C8-F678-4B4B-B625-C8DF164D1F73}">
  <a:tblStyle styleId="{8A2B15C8-F678-4B4B-B625-C8DF164D1F73}"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E691E1F-F7CA-4139-8A81-DD756BEFE557}"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7E23561-2A9D-4901-89E7-7248E3422C4F}" styleName="Table_2">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5.xml"/><Relationship Id="rId33" Type="http://schemas.openxmlformats.org/officeDocument/2006/relationships/font" Target="fonts/Roboto-boldItalic.fntdata"/><Relationship Id="rId10" Type="http://schemas.openxmlformats.org/officeDocument/2006/relationships/slide" Target="slides/slide4.xml"/><Relationship Id="rId32" Type="http://schemas.openxmlformats.org/officeDocument/2006/relationships/font" Target="fonts/Roboto-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we’re Team 17 and today we’re going to discuss our DFM project, which is making improvement on a standard toolbox.</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f9a6d47f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f9a6d47f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toolbox that we have chosen for our project is a multi-tiered, collapsible container with injection molded compartments within it to hold various types of tools or crafting equipment. As shown in the middle picture, when the tool box is fully opened, there are 3 levels total, consisting of a base layer and 2 collapsible levels with different sized compartments that can be modified to the preference of the user. Overall, our predicted production volume falls at around 168,000 toolboxes per year, which comes from our benchmarking of similar products on Amazon.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f9a6d47f9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f9a6d47f9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We have 2 types of customers that this toolbox can be marketed to. </a:t>
            </a:r>
            <a:r>
              <a:rPr lang="en">
                <a:solidFill>
                  <a:schemeClr val="dk1"/>
                </a:solidFill>
                <a:latin typeface="Roboto"/>
                <a:ea typeface="Roboto"/>
                <a:cs typeface="Roboto"/>
                <a:sym typeface="Roboto"/>
              </a:rPr>
              <a:t>The primary customer for this product are mechanics, construction workers, and other professionals that are typically known for needing a mobile toolbox to bring with them to different sites.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a:ea typeface="Roboto"/>
                <a:cs typeface="Roboto"/>
                <a:sym typeface="Roboto"/>
              </a:rPr>
              <a:t>The secondary customer for this product would be people who enjoy crafting, and this toolbox would be used to store craft supplies such as beads, yarn, knitting needles, etc. While the exterior of the product would largely remain the same, the interior would have separate adjustable compartments that would allow for optimal size depending on the customer’s crafting needs.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f9a6d47f9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f9a6d47f9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f9a6d47f97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f9a6d47f9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f9a6d47f97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f9a6d47f9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f9a6d47f9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f9a6d47f9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f9a6d47f97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f9a6d47f97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f9a6d47f97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f9a6d47f9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1aff199f0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1aff199f0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1aff199f0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1aff199f0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1aff199f04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1aff199f0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1aa7bc07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1aa7bc07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1aa7bc072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1aa7bc072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1aa7bc072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1aa7bc072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1b161a602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1b161a602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1b161a602a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1b161a602a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1a9370004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1a9370004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1a93700040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1a93700040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1b161a602a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1b161a602a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1b21e9fe7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1b21e9fe7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1b161a602a_3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1b161a602a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1aa7bc0721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1aa7bc0721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drive.google.com/file/d/1a4wVsDUOG3aNfzsSg0gtVDTH0B0vmFJc/view"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6.png"/><Relationship Id="rId9" Type="http://schemas.openxmlformats.org/officeDocument/2006/relationships/image" Target="../media/image2.png"/><Relationship Id="rId5" Type="http://schemas.openxmlformats.org/officeDocument/2006/relationships/hyperlink" Target="http://drive.google.com/file/d/1o9Irx5MF22aiHPEAr2j_n3r7mOEopfCD/view" TargetMode="External"/><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10.png"/><Relationship Id="rId7" Type="http://schemas.openxmlformats.org/officeDocument/2006/relationships/hyperlink" Target="http://drive.google.com/file/d/18gwANpSTj43Q7XcTnMUw8yk1X-XxyrXs/view" TargetMode="External"/><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hyperlink" Target="http://drive.google.com/file/d/1V0z9fowXdjRoPOSS_2WtmPIsT8Ij3BSH/view" TargetMode="External"/><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drive.google.com/file/d/16BSMTadhGn5-8Q-M6aGU4-lJPxNHHl6L/view"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drive.google.com/file/d/1mO-_uZIpnRqA0i1Atz3iYws-kvF1zN0y/view" TargetMode="Externa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drive.google.com/file/d/1zSwQcDidkdEhWsG_fPZdsUZg5Owl46m-/view"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hyperlink" Target="http://drive.google.com/file/d/1jNMenHpImPbYtNn1c7FD5ISQO8QQB6eu/view" TargetMode="External"/><Relationship Id="rId6"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hyperlink" Target="http://drive.google.com/file/d/1nzWNwDTQJQuWR6QT1eqympoDi6qbHURx/view" TargetMode="External"/><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drive.google.com/file/d/1szY3qklHV9iIIaWUisHLoouy-qUcTl2R/view" TargetMode="Externa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18.png"/><Relationship Id="rId5" Type="http://schemas.openxmlformats.org/officeDocument/2006/relationships/hyperlink" Target="http://drive.google.com/file/d/1OakctOOKSVB9UD-sIEqgxhkmVL68S2vJ/view" TargetMode="External"/><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hyperlink" Target="http://drive.google.com/file/d/1FFgzera-DGYD2b7JXp1V1_FpkR6ecgdR/view" TargetMode="External"/><Relationship Id="rId5" Type="http://schemas.openxmlformats.org/officeDocument/2006/relationships/image" Target="../media/image1.png"/><Relationship Id="rId6"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23.png"/><Relationship Id="rId6" Type="http://schemas.openxmlformats.org/officeDocument/2006/relationships/hyperlink" Target="http://drive.google.com/file/d/1ZzSzfEDYcxXna5oGbDczKwtHoSaOd8HR/view" TargetMode="External"/><Relationship Id="rId7"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drive.google.com/file/d/1HXRU8BgottrtRQAtYoE9HQno3ugRVJIH/view" TargetMode="External"/><Relationship Id="rId4" Type="http://schemas.openxmlformats.org/officeDocument/2006/relationships/image" Target="../media/image1.png"/><Relationship Id="rId5" Type="http://schemas.openxmlformats.org/officeDocument/2006/relationships/image" Target="../media/image25.png"/><Relationship Id="rId6"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hyperlink" Target="http://drive.google.com/file/d/1s6NALvh_hbR6KX-e3Y2qF8szDVCBtiCV/view" TargetMode="External"/><Relationship Id="rId10" Type="http://schemas.openxmlformats.org/officeDocument/2006/relationships/image" Target="../media/image21.png"/><Relationship Id="rId9" Type="http://schemas.openxmlformats.org/officeDocument/2006/relationships/image" Target="../media/image41.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24.png"/><Relationship Id="rId8"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drive.google.com/file/d/153p3QzUNbq242oDfdZWSvV4yt33ngoDO/view" TargetMode="Externa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drive.google.com/file/d/1dooUU-o8OqIMIMIMO46zslqwXnmoo1jC/view" TargetMode="Externa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image" Target="../media/image29.png"/><Relationship Id="rId5" Type="http://schemas.openxmlformats.org/officeDocument/2006/relationships/hyperlink" Target="http://drive.google.com/file/d/1LMvmyH45X-HKyZ0x_0eaZ1QI-GlRYSqB/view" TargetMode="External"/><Relationship Id="rId6"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4.png"/><Relationship Id="rId4" Type="http://schemas.openxmlformats.org/officeDocument/2006/relationships/image" Target="../media/image27.png"/><Relationship Id="rId5" Type="http://schemas.openxmlformats.org/officeDocument/2006/relationships/hyperlink" Target="http://drive.google.com/file/d/1Ew-JKSuq8HLGzRcGwy6X0UThMB9w5EVg/view" TargetMode="External"/><Relationship Id="rId6"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2.png"/><Relationship Id="rId4" Type="http://schemas.openxmlformats.org/officeDocument/2006/relationships/image" Target="../media/image30.png"/><Relationship Id="rId9" Type="http://schemas.openxmlformats.org/officeDocument/2006/relationships/image" Target="../media/image1.png"/><Relationship Id="rId5" Type="http://schemas.openxmlformats.org/officeDocument/2006/relationships/image" Target="../media/image28.png"/><Relationship Id="rId6" Type="http://schemas.openxmlformats.org/officeDocument/2006/relationships/image" Target="../media/image31.png"/><Relationship Id="rId7" Type="http://schemas.openxmlformats.org/officeDocument/2006/relationships/image" Target="../media/image40.png"/><Relationship Id="rId8" Type="http://schemas.openxmlformats.org/officeDocument/2006/relationships/hyperlink" Target="http://drive.google.com/file/d/1mnE4EY05MWBLYc4nZmOx5hA2Abvs1rTW/view"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5.png"/><Relationship Id="rId4" Type="http://schemas.openxmlformats.org/officeDocument/2006/relationships/image" Target="../media/image38.png"/><Relationship Id="rId10" Type="http://schemas.openxmlformats.org/officeDocument/2006/relationships/image" Target="../media/image1.png"/><Relationship Id="rId9" Type="http://schemas.openxmlformats.org/officeDocument/2006/relationships/hyperlink" Target="http://drive.google.com/file/d/1SOo-F87EjJ8azq3Z4K-deh4ymF2GlIlz/view" TargetMode="External"/><Relationship Id="rId5" Type="http://schemas.openxmlformats.org/officeDocument/2006/relationships/image" Target="../media/image33.png"/><Relationship Id="rId6" Type="http://schemas.openxmlformats.org/officeDocument/2006/relationships/image" Target="../media/image44.png"/><Relationship Id="rId7" Type="http://schemas.openxmlformats.org/officeDocument/2006/relationships/image" Target="../media/image35.png"/><Relationship Id="rId8"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drive.google.com/file/d/1rDyuB3tcC6ILzKOwH_SlFXk4VSEC-yUh/view" TargetMode="External"/><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7.png"/><Relationship Id="rId7"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3.png"/><Relationship Id="rId5" Type="http://schemas.openxmlformats.org/officeDocument/2006/relationships/hyperlink" Target="http://drive.google.com/file/d/1Rv9Ga_MHIcj0he8DLsRw82I8O1VVDd5y/view" TargetMode="External"/><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ISD 528 Team 17</a:t>
            </a:r>
            <a:endParaRPr/>
          </a:p>
          <a:p>
            <a:pPr indent="0" lvl="0" marL="0" rtl="0" algn="ctr">
              <a:spcBef>
                <a:spcPts val="0"/>
              </a:spcBef>
              <a:spcAft>
                <a:spcPts val="0"/>
              </a:spcAft>
              <a:buNone/>
            </a:pPr>
            <a:r>
              <a:rPr lang="en"/>
              <a:t>Final Presentation</a:t>
            </a:r>
            <a:endParaRPr/>
          </a:p>
        </p:txBody>
      </p:sp>
      <p:sp>
        <p:nvSpPr>
          <p:cNvPr id="55" name="Google Shape;55;p13"/>
          <p:cNvSpPr txBox="1"/>
          <p:nvPr>
            <p:ph idx="1" type="subTitle"/>
          </p:nvPr>
        </p:nvSpPr>
        <p:spPr>
          <a:xfrm>
            <a:off x="260400" y="3693375"/>
            <a:ext cx="8520600" cy="7926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935"/>
              <a:buNone/>
            </a:pPr>
            <a:r>
              <a:rPr lang="en" sz="1779"/>
              <a:t>Skyler Do, Rachel Schillmoeller, Izzral Darwish Zulkifli, Ross Maynard, Walter LaMar, Jacob Rainey</a:t>
            </a:r>
            <a:endParaRPr sz="1779"/>
          </a:p>
        </p:txBody>
      </p:sp>
      <p:sp>
        <p:nvSpPr>
          <p:cNvPr id="56" name="Google Shape;56;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57" name="Google Shape;57;p13" title="Recording (2).mp3">
            <a:hlinkClick r:id="rId3"/>
          </p:cNvPr>
          <p:cNvPicPr preferRelativeResize="0"/>
          <p:nvPr/>
        </p:nvPicPr>
        <p:blipFill>
          <a:blip r:embed="rId4">
            <a:alphaModFix/>
          </a:blip>
          <a:stretch>
            <a:fillRect/>
          </a:stretch>
        </p:blipFill>
        <p:spPr>
          <a:xfrm>
            <a:off x="8518200" y="48700"/>
            <a:ext cx="457200" cy="45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229500" y="747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Product Description</a:t>
            </a:r>
            <a:endParaRPr sz="1244">
              <a:solidFill>
                <a:srgbClr val="FF0000"/>
              </a:solidFill>
            </a:endParaRPr>
          </a:p>
        </p:txBody>
      </p:sp>
      <p:sp>
        <p:nvSpPr>
          <p:cNvPr id="63" name="Google Shape;63;p14"/>
          <p:cNvSpPr txBox="1"/>
          <p:nvPr>
            <p:ph idx="1" type="body"/>
          </p:nvPr>
        </p:nvSpPr>
        <p:spPr>
          <a:xfrm>
            <a:off x="229500" y="7179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Multi-tiered, </a:t>
            </a:r>
            <a:r>
              <a:rPr lang="en"/>
              <a:t>collapsible</a:t>
            </a:r>
            <a:r>
              <a:rPr lang="en"/>
              <a:t> toolbox with compartments</a:t>
            </a:r>
            <a:endParaRPr/>
          </a:p>
        </p:txBody>
      </p:sp>
      <p:sp>
        <p:nvSpPr>
          <p:cNvPr id="64" name="Google Shape;64;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5" name="Google Shape;65;p14"/>
          <p:cNvSpPr txBox="1"/>
          <p:nvPr/>
        </p:nvSpPr>
        <p:spPr>
          <a:xfrm>
            <a:off x="311700" y="4518325"/>
            <a:ext cx="8257800" cy="68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solidFill>
                  <a:schemeClr val="dk1"/>
                </a:solidFill>
                <a:latin typeface="Roboto"/>
                <a:ea typeface="Roboto"/>
                <a:cs typeface="Roboto"/>
                <a:sym typeface="Roboto"/>
              </a:rPr>
              <a:t>Production Volume: </a:t>
            </a:r>
            <a:r>
              <a:rPr lang="en" sz="1600">
                <a:solidFill>
                  <a:schemeClr val="dk1"/>
                </a:solidFill>
                <a:latin typeface="Roboto"/>
                <a:ea typeface="Roboto"/>
                <a:cs typeface="Roboto"/>
                <a:sym typeface="Roboto"/>
              </a:rPr>
              <a:t>~14,000 (per month) x 12 (months per year) = 168,000 per year </a:t>
            </a:r>
            <a:endParaRPr sz="16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a:solidFill>
                  <a:schemeClr val="dk1"/>
                </a:solidFill>
                <a:latin typeface="Roboto"/>
                <a:ea typeface="Roboto"/>
                <a:cs typeface="Roboto"/>
                <a:sym typeface="Roboto"/>
              </a:rPr>
              <a:t>Source: </a:t>
            </a:r>
            <a:r>
              <a:rPr i="1" lang="en">
                <a:solidFill>
                  <a:schemeClr val="dk1"/>
                </a:solidFill>
                <a:latin typeface="Roboto"/>
                <a:ea typeface="Roboto"/>
                <a:cs typeface="Roboto"/>
                <a:sym typeface="Roboto"/>
              </a:rPr>
              <a:t>Amazon</a:t>
            </a:r>
            <a:r>
              <a:rPr lang="en">
                <a:solidFill>
                  <a:schemeClr val="dk1"/>
                </a:solidFill>
                <a:latin typeface="Roboto"/>
                <a:ea typeface="Roboto"/>
                <a:cs typeface="Roboto"/>
                <a:sym typeface="Roboto"/>
              </a:rPr>
              <a:t> sales numbers</a:t>
            </a:r>
            <a:endParaRPr/>
          </a:p>
        </p:txBody>
      </p:sp>
      <p:pic>
        <p:nvPicPr>
          <p:cNvPr id="66" name="Google Shape;66;p14"/>
          <p:cNvPicPr preferRelativeResize="0"/>
          <p:nvPr/>
        </p:nvPicPr>
        <p:blipFill>
          <a:blip r:embed="rId3">
            <a:alphaModFix/>
          </a:blip>
          <a:stretch>
            <a:fillRect/>
          </a:stretch>
        </p:blipFill>
        <p:spPr>
          <a:xfrm>
            <a:off x="9284862" y="4518325"/>
            <a:ext cx="3343000" cy="2073300"/>
          </a:xfrm>
          <a:prstGeom prst="rect">
            <a:avLst/>
          </a:prstGeom>
          <a:noFill/>
          <a:ln>
            <a:noFill/>
          </a:ln>
        </p:spPr>
      </p:pic>
      <p:pic>
        <p:nvPicPr>
          <p:cNvPr id="67" name="Google Shape;67;p14"/>
          <p:cNvPicPr preferRelativeResize="0"/>
          <p:nvPr/>
        </p:nvPicPr>
        <p:blipFill>
          <a:blip r:embed="rId4">
            <a:alphaModFix/>
          </a:blip>
          <a:stretch>
            <a:fillRect/>
          </a:stretch>
        </p:blipFill>
        <p:spPr>
          <a:xfrm>
            <a:off x="9434500" y="1403763"/>
            <a:ext cx="2032825" cy="2655375"/>
          </a:xfrm>
          <a:prstGeom prst="rect">
            <a:avLst/>
          </a:prstGeom>
          <a:noFill/>
          <a:ln>
            <a:noFill/>
          </a:ln>
        </p:spPr>
      </p:pic>
      <p:sp>
        <p:nvSpPr>
          <p:cNvPr id="68" name="Google Shape;68;p14"/>
          <p:cNvSpPr txBox="1"/>
          <p:nvPr/>
        </p:nvSpPr>
        <p:spPr>
          <a:xfrm>
            <a:off x="861625" y="4134375"/>
            <a:ext cx="1242600" cy="39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2"/>
                </a:solidFill>
              </a:rPr>
              <a:t>Exploded View</a:t>
            </a:r>
            <a:endParaRPr sz="1000">
              <a:solidFill>
                <a:schemeClr val="dk2"/>
              </a:solidFill>
            </a:endParaRPr>
          </a:p>
        </p:txBody>
      </p:sp>
      <p:pic>
        <p:nvPicPr>
          <p:cNvPr id="69" name="Google Shape;69;p14" title="Slide2Recording.mp3">
            <a:hlinkClick r:id="rId5"/>
          </p:cNvPr>
          <p:cNvPicPr preferRelativeResize="0"/>
          <p:nvPr/>
        </p:nvPicPr>
        <p:blipFill>
          <a:blip r:embed="rId6">
            <a:alphaModFix/>
          </a:blip>
          <a:stretch>
            <a:fillRect/>
          </a:stretch>
        </p:blipFill>
        <p:spPr>
          <a:xfrm>
            <a:off x="8569508" y="74725"/>
            <a:ext cx="393600" cy="393600"/>
          </a:xfrm>
          <a:prstGeom prst="rect">
            <a:avLst/>
          </a:prstGeom>
          <a:noFill/>
          <a:ln>
            <a:noFill/>
          </a:ln>
        </p:spPr>
      </p:pic>
      <p:pic>
        <p:nvPicPr>
          <p:cNvPr id="70" name="Google Shape;70;p14"/>
          <p:cNvPicPr preferRelativeResize="0"/>
          <p:nvPr/>
        </p:nvPicPr>
        <p:blipFill>
          <a:blip r:embed="rId7">
            <a:alphaModFix/>
          </a:blip>
          <a:stretch>
            <a:fillRect/>
          </a:stretch>
        </p:blipFill>
        <p:spPr>
          <a:xfrm>
            <a:off x="361875" y="1355475"/>
            <a:ext cx="2283600" cy="2752000"/>
          </a:xfrm>
          <a:prstGeom prst="rect">
            <a:avLst/>
          </a:prstGeom>
          <a:noFill/>
          <a:ln>
            <a:noFill/>
          </a:ln>
        </p:spPr>
      </p:pic>
      <p:pic>
        <p:nvPicPr>
          <p:cNvPr id="71" name="Google Shape;71;p14"/>
          <p:cNvPicPr preferRelativeResize="0"/>
          <p:nvPr/>
        </p:nvPicPr>
        <p:blipFill>
          <a:blip r:embed="rId8">
            <a:alphaModFix/>
          </a:blip>
          <a:stretch>
            <a:fillRect/>
          </a:stretch>
        </p:blipFill>
        <p:spPr>
          <a:xfrm>
            <a:off x="2675438" y="1866900"/>
            <a:ext cx="3182475" cy="2101250"/>
          </a:xfrm>
          <a:prstGeom prst="rect">
            <a:avLst/>
          </a:prstGeom>
          <a:noFill/>
          <a:ln>
            <a:noFill/>
          </a:ln>
        </p:spPr>
      </p:pic>
      <p:pic>
        <p:nvPicPr>
          <p:cNvPr id="72" name="Google Shape;72;p14"/>
          <p:cNvPicPr preferRelativeResize="0"/>
          <p:nvPr/>
        </p:nvPicPr>
        <p:blipFill rotWithShape="1">
          <a:blip r:embed="rId9">
            <a:alphaModFix/>
          </a:blip>
          <a:srcRect b="0" l="12960" r="0" t="0"/>
          <a:stretch/>
        </p:blipFill>
        <p:spPr>
          <a:xfrm>
            <a:off x="6149775" y="1378725"/>
            <a:ext cx="2992851" cy="2705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Primary/Secondary Customers</a:t>
            </a:r>
            <a:endParaRPr/>
          </a:p>
        </p:txBody>
      </p:sp>
      <p:sp>
        <p:nvSpPr>
          <p:cNvPr id="78" name="Google Shape;78;p15"/>
          <p:cNvSpPr txBox="1"/>
          <p:nvPr>
            <p:ph idx="1" type="body"/>
          </p:nvPr>
        </p:nvSpPr>
        <p:spPr>
          <a:xfrm>
            <a:off x="311700" y="1017725"/>
            <a:ext cx="8520600" cy="176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Roboto"/>
                <a:ea typeface="Roboto"/>
                <a:cs typeface="Roboto"/>
                <a:sym typeface="Roboto"/>
              </a:rPr>
              <a:t>Primary:</a:t>
            </a:r>
            <a:r>
              <a:rPr lang="en" sz="1700">
                <a:solidFill>
                  <a:schemeClr val="dk1"/>
                </a:solidFill>
                <a:latin typeface="Roboto"/>
                <a:ea typeface="Roboto"/>
                <a:cs typeface="Roboto"/>
                <a:sym typeface="Roboto"/>
              </a:rPr>
              <a:t> “Blue collar” line of work (ex. mechanic, electrician, construction worker, plumber)</a:t>
            </a:r>
            <a:endParaRPr sz="1700">
              <a:solidFill>
                <a:schemeClr val="dk1"/>
              </a:solidFill>
              <a:latin typeface="Roboto"/>
              <a:ea typeface="Roboto"/>
              <a:cs typeface="Roboto"/>
              <a:sym typeface="Roboto"/>
            </a:endParaRPr>
          </a:p>
          <a:p>
            <a:pPr indent="-336550" lvl="0" marL="457200" rtl="0" algn="l">
              <a:spcBef>
                <a:spcPts val="0"/>
              </a:spcBef>
              <a:spcAft>
                <a:spcPts val="0"/>
              </a:spcAft>
              <a:buClr>
                <a:schemeClr val="dk1"/>
              </a:buClr>
              <a:buSzPts val="1700"/>
              <a:buFont typeface="Roboto"/>
              <a:buChar char="●"/>
            </a:pPr>
            <a:r>
              <a:rPr lang="en" sz="1700">
                <a:solidFill>
                  <a:schemeClr val="dk1"/>
                </a:solidFill>
                <a:latin typeface="Roboto"/>
                <a:ea typeface="Roboto"/>
                <a:cs typeface="Roboto"/>
                <a:sym typeface="Roboto"/>
              </a:rPr>
              <a:t>Traditional toolbox use</a:t>
            </a:r>
            <a:endParaRPr sz="1700">
              <a:solidFill>
                <a:schemeClr val="dk1"/>
              </a:solidFill>
              <a:latin typeface="Roboto"/>
              <a:ea typeface="Roboto"/>
              <a:cs typeface="Roboto"/>
              <a:sym typeface="Roboto"/>
            </a:endParaRPr>
          </a:p>
          <a:p>
            <a:pPr indent="0" lvl="0" marL="0" rtl="0" algn="l">
              <a:spcBef>
                <a:spcPts val="0"/>
              </a:spcBef>
              <a:spcAft>
                <a:spcPts val="0"/>
              </a:spcAft>
              <a:buNone/>
            </a:pPr>
            <a:r>
              <a:rPr b="1" lang="en" sz="1700">
                <a:solidFill>
                  <a:schemeClr val="dk1"/>
                </a:solidFill>
                <a:latin typeface="Roboto"/>
                <a:ea typeface="Roboto"/>
                <a:cs typeface="Roboto"/>
                <a:sym typeface="Roboto"/>
              </a:rPr>
              <a:t>Secondary: </a:t>
            </a:r>
            <a:r>
              <a:rPr lang="en" sz="1700">
                <a:solidFill>
                  <a:schemeClr val="dk1"/>
                </a:solidFill>
                <a:latin typeface="Roboto"/>
                <a:ea typeface="Roboto"/>
                <a:cs typeface="Roboto"/>
                <a:sym typeface="Roboto"/>
              </a:rPr>
              <a:t>People who enjoy crafting,</a:t>
            </a:r>
            <a:endParaRPr sz="1700">
              <a:solidFill>
                <a:schemeClr val="dk1"/>
              </a:solidFill>
              <a:latin typeface="Roboto"/>
              <a:ea typeface="Roboto"/>
              <a:cs typeface="Roboto"/>
              <a:sym typeface="Roboto"/>
            </a:endParaRPr>
          </a:p>
          <a:p>
            <a:pPr indent="-336550" lvl="0" marL="457200" rtl="0" algn="l">
              <a:spcBef>
                <a:spcPts val="0"/>
              </a:spcBef>
              <a:spcAft>
                <a:spcPts val="0"/>
              </a:spcAft>
              <a:buClr>
                <a:schemeClr val="dk1"/>
              </a:buClr>
              <a:buSzPts val="1700"/>
              <a:buFont typeface="Roboto"/>
              <a:buChar char="●"/>
            </a:pPr>
            <a:r>
              <a:rPr lang="en" sz="1700">
                <a:solidFill>
                  <a:schemeClr val="dk1"/>
                </a:solidFill>
                <a:latin typeface="Roboto"/>
                <a:ea typeface="Roboto"/>
                <a:cs typeface="Roboto"/>
                <a:sym typeface="Roboto"/>
              </a:rPr>
              <a:t>Store craft supplies such as beads, yarn, knitting needles, etc. </a:t>
            </a:r>
            <a:endParaRPr sz="2400"/>
          </a:p>
        </p:txBody>
      </p:sp>
      <p:sp>
        <p:nvSpPr>
          <p:cNvPr id="79" name="Google Shape;79;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80" name="Google Shape;80;p15"/>
          <p:cNvPicPr preferRelativeResize="0"/>
          <p:nvPr/>
        </p:nvPicPr>
        <p:blipFill>
          <a:blip r:embed="rId3">
            <a:alphaModFix/>
          </a:blip>
          <a:stretch>
            <a:fillRect/>
          </a:stretch>
        </p:blipFill>
        <p:spPr>
          <a:xfrm>
            <a:off x="129300" y="2999197"/>
            <a:ext cx="1174750" cy="2144300"/>
          </a:xfrm>
          <a:prstGeom prst="rect">
            <a:avLst/>
          </a:prstGeom>
          <a:noFill/>
          <a:ln>
            <a:noFill/>
          </a:ln>
        </p:spPr>
      </p:pic>
      <p:pic>
        <p:nvPicPr>
          <p:cNvPr id="81" name="Google Shape;81;p15"/>
          <p:cNvPicPr preferRelativeResize="0"/>
          <p:nvPr/>
        </p:nvPicPr>
        <p:blipFill>
          <a:blip r:embed="rId4">
            <a:alphaModFix/>
          </a:blip>
          <a:stretch>
            <a:fillRect/>
          </a:stretch>
        </p:blipFill>
        <p:spPr>
          <a:xfrm>
            <a:off x="4734925" y="2717374"/>
            <a:ext cx="4286231" cy="2571750"/>
          </a:xfrm>
          <a:prstGeom prst="rect">
            <a:avLst/>
          </a:prstGeom>
          <a:noFill/>
          <a:ln>
            <a:noFill/>
          </a:ln>
        </p:spPr>
      </p:pic>
      <p:pic>
        <p:nvPicPr>
          <p:cNvPr id="82" name="Google Shape;82;p15"/>
          <p:cNvPicPr preferRelativeResize="0"/>
          <p:nvPr/>
        </p:nvPicPr>
        <p:blipFill rotWithShape="1">
          <a:blip r:embed="rId5">
            <a:alphaModFix/>
          </a:blip>
          <a:srcRect b="13718" l="5950" r="-5949" t="0"/>
          <a:stretch/>
        </p:blipFill>
        <p:spPr>
          <a:xfrm>
            <a:off x="1967875" y="2258798"/>
            <a:ext cx="3352800" cy="2884700"/>
          </a:xfrm>
          <a:prstGeom prst="rect">
            <a:avLst/>
          </a:prstGeom>
          <a:noFill/>
          <a:ln>
            <a:noFill/>
          </a:ln>
        </p:spPr>
      </p:pic>
      <p:pic>
        <p:nvPicPr>
          <p:cNvPr id="83" name="Google Shape;83;p15"/>
          <p:cNvPicPr preferRelativeResize="0"/>
          <p:nvPr/>
        </p:nvPicPr>
        <p:blipFill rotWithShape="1">
          <a:blip r:embed="rId6">
            <a:alphaModFix/>
          </a:blip>
          <a:srcRect b="8742" l="0" r="0" t="0"/>
          <a:stretch/>
        </p:blipFill>
        <p:spPr>
          <a:xfrm>
            <a:off x="1092750" y="2717375"/>
            <a:ext cx="1485200" cy="2426125"/>
          </a:xfrm>
          <a:prstGeom prst="rect">
            <a:avLst/>
          </a:prstGeom>
          <a:noFill/>
          <a:ln>
            <a:noFill/>
          </a:ln>
        </p:spPr>
      </p:pic>
      <p:pic>
        <p:nvPicPr>
          <p:cNvPr id="84" name="Google Shape;84;p15" title="Slide3Recording.mp3">
            <a:hlinkClick r:id="rId7"/>
          </p:cNvPr>
          <p:cNvPicPr preferRelativeResize="0"/>
          <p:nvPr/>
        </p:nvPicPr>
        <p:blipFill>
          <a:blip r:embed="rId8">
            <a:alphaModFix/>
          </a:blip>
          <a:stretch>
            <a:fillRect/>
          </a:stretch>
        </p:blipFill>
        <p:spPr>
          <a:xfrm>
            <a:off x="8472450" y="54475"/>
            <a:ext cx="457200" cy="45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txBox="1"/>
          <p:nvPr>
            <p:ph type="title"/>
          </p:nvPr>
        </p:nvSpPr>
        <p:spPr>
          <a:xfrm>
            <a:off x="236350" y="383375"/>
            <a:ext cx="2895000" cy="1174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Product Analysis:</a:t>
            </a:r>
            <a:endParaRPr/>
          </a:p>
          <a:p>
            <a:pPr indent="0" lvl="0" marL="0" rtl="0" algn="l">
              <a:spcBef>
                <a:spcPts val="0"/>
              </a:spcBef>
              <a:spcAft>
                <a:spcPts val="0"/>
              </a:spcAft>
              <a:buNone/>
            </a:pPr>
            <a:r>
              <a:rPr lang="en"/>
              <a:t>FAST Diagram</a:t>
            </a:r>
            <a:endParaRPr/>
          </a:p>
        </p:txBody>
      </p:sp>
      <p:sp>
        <p:nvSpPr>
          <p:cNvPr id="90" name="Google Shape;90;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91" name="Google Shape;91;p16"/>
          <p:cNvPicPr preferRelativeResize="0"/>
          <p:nvPr/>
        </p:nvPicPr>
        <p:blipFill rotWithShape="1">
          <a:blip r:embed="rId3">
            <a:alphaModFix/>
          </a:blip>
          <a:srcRect b="0" l="0" r="3633" t="4205"/>
          <a:stretch/>
        </p:blipFill>
        <p:spPr>
          <a:xfrm>
            <a:off x="2930875" y="143300"/>
            <a:ext cx="5812100" cy="4726451"/>
          </a:xfrm>
          <a:prstGeom prst="rect">
            <a:avLst/>
          </a:prstGeom>
          <a:noFill/>
          <a:ln>
            <a:noFill/>
          </a:ln>
        </p:spPr>
      </p:pic>
      <p:pic>
        <p:nvPicPr>
          <p:cNvPr id="92" name="Google Shape;92;p16" title="FAST.mp3">
            <a:hlinkClick r:id="rId4"/>
          </p:cNvPr>
          <p:cNvPicPr preferRelativeResize="0"/>
          <p:nvPr/>
        </p:nvPicPr>
        <p:blipFill>
          <a:blip r:embed="rId5">
            <a:alphaModFix/>
          </a:blip>
          <a:stretch>
            <a:fillRect/>
          </a:stretch>
        </p:blipFill>
        <p:spPr>
          <a:xfrm>
            <a:off x="473200" y="1557575"/>
            <a:ext cx="457200" cy="457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7"/>
          <p:cNvSpPr txBox="1"/>
          <p:nvPr>
            <p:ph type="title"/>
          </p:nvPr>
        </p:nvSpPr>
        <p:spPr>
          <a:xfrm>
            <a:off x="278750" y="109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Product Analysis: FCMM</a:t>
            </a:r>
            <a:endParaRPr/>
          </a:p>
        </p:txBody>
      </p:sp>
      <p:sp>
        <p:nvSpPr>
          <p:cNvPr id="98" name="Google Shape;98;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99" name="Google Shape;99;p17"/>
          <p:cNvGraphicFramePr/>
          <p:nvPr/>
        </p:nvGraphicFramePr>
        <p:xfrm>
          <a:off x="278738" y="600000"/>
          <a:ext cx="3000000" cy="3000000"/>
        </p:xfrm>
        <a:graphic>
          <a:graphicData uri="http://schemas.openxmlformats.org/drawingml/2006/table">
            <a:tbl>
              <a:tblPr>
                <a:noFill/>
                <a:tableStyleId>{8A2B15C8-F678-4B4B-B625-C8DF164D1F73}</a:tableStyleId>
              </a:tblPr>
              <a:tblGrid>
                <a:gridCol w="832800"/>
                <a:gridCol w="823175"/>
                <a:gridCol w="823175"/>
                <a:gridCol w="823175"/>
                <a:gridCol w="823175"/>
                <a:gridCol w="823175"/>
                <a:gridCol w="823175"/>
                <a:gridCol w="823175"/>
                <a:gridCol w="864275"/>
                <a:gridCol w="782075"/>
              </a:tblGrid>
              <a:tr h="277075">
                <a:tc gridSpan="10">
                  <a:txBody>
                    <a:bodyPr/>
                    <a:lstStyle/>
                    <a:p>
                      <a:pPr indent="0" lvl="0" marL="0" rtl="0" algn="ctr">
                        <a:spcBef>
                          <a:spcPts val="0"/>
                        </a:spcBef>
                        <a:spcAft>
                          <a:spcPts val="0"/>
                        </a:spcAft>
                        <a:buNone/>
                      </a:pPr>
                      <a:r>
                        <a:rPr b="1" lang="en" sz="1000"/>
                        <a:t>Functions</a:t>
                      </a:r>
                      <a:endParaRPr b="1" sz="1000"/>
                    </a:p>
                  </a:txBody>
                  <a:tcPr marT="63500" marB="63500" marR="63500" marL="63500"/>
                </a:tc>
                <a:tc hMerge="1"/>
                <a:tc hMerge="1"/>
                <a:tc hMerge="1"/>
                <a:tc hMerge="1"/>
                <a:tc hMerge="1"/>
                <a:tc hMerge="1"/>
                <a:tc hMerge="1"/>
                <a:tc hMerge="1"/>
                <a:tc hMerge="1"/>
              </a:tr>
              <a:tr h="579575">
                <a:tc>
                  <a:txBody>
                    <a:bodyPr/>
                    <a:lstStyle/>
                    <a:p>
                      <a:pPr indent="0" lvl="0" marL="0" rtl="0" algn="l">
                        <a:spcBef>
                          <a:spcPts val="0"/>
                        </a:spcBef>
                        <a:spcAft>
                          <a:spcPts val="0"/>
                        </a:spcAft>
                        <a:buNone/>
                      </a:pPr>
                      <a:r>
                        <a:t/>
                      </a:r>
                      <a:endParaRPr sz="1100"/>
                    </a:p>
                  </a:txBody>
                  <a:tcPr marT="63500" marB="63500" marR="63500" marL="63500">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900"/>
                        <a:t>Extend Handle</a:t>
                      </a:r>
                      <a:endParaRPr sz="900"/>
                    </a:p>
                  </a:txBody>
                  <a:tcPr marT="63500" marB="63500" marR="63500" marL="63500"/>
                </a:tc>
                <a:tc>
                  <a:txBody>
                    <a:bodyPr/>
                    <a:lstStyle/>
                    <a:p>
                      <a:pPr indent="0" lvl="0" marL="0" rtl="0" algn="l">
                        <a:spcBef>
                          <a:spcPts val="0"/>
                        </a:spcBef>
                        <a:spcAft>
                          <a:spcPts val="0"/>
                        </a:spcAft>
                        <a:buNone/>
                      </a:pPr>
                      <a:r>
                        <a:rPr lang="en" sz="900"/>
                        <a:t>Open Container</a:t>
                      </a:r>
                      <a:endParaRPr sz="900"/>
                    </a:p>
                  </a:txBody>
                  <a:tcPr marT="63500" marB="63500" marR="63500" marL="63500"/>
                </a:tc>
                <a:tc>
                  <a:txBody>
                    <a:bodyPr/>
                    <a:lstStyle/>
                    <a:p>
                      <a:pPr indent="0" lvl="0" marL="0" rtl="0" algn="l">
                        <a:spcBef>
                          <a:spcPts val="0"/>
                        </a:spcBef>
                        <a:spcAft>
                          <a:spcPts val="0"/>
                        </a:spcAft>
                        <a:buNone/>
                      </a:pPr>
                      <a:r>
                        <a:rPr lang="en" sz="900"/>
                        <a:t>Organize Tools</a:t>
                      </a:r>
                      <a:endParaRPr sz="900"/>
                    </a:p>
                  </a:txBody>
                  <a:tcPr marT="63500" marB="63500" marR="63500" marL="63500"/>
                </a:tc>
                <a:tc>
                  <a:txBody>
                    <a:bodyPr/>
                    <a:lstStyle/>
                    <a:p>
                      <a:pPr indent="0" lvl="0" marL="0" rtl="0" algn="l">
                        <a:spcBef>
                          <a:spcPts val="0"/>
                        </a:spcBef>
                        <a:spcAft>
                          <a:spcPts val="0"/>
                        </a:spcAft>
                        <a:buNone/>
                      </a:pPr>
                      <a:r>
                        <a:rPr lang="en" sz="900"/>
                        <a:t>Close Container</a:t>
                      </a:r>
                      <a:endParaRPr sz="900"/>
                    </a:p>
                  </a:txBody>
                  <a:tcPr marT="63500" marB="63500" marR="63500" marL="63500"/>
                </a:tc>
                <a:tc>
                  <a:txBody>
                    <a:bodyPr/>
                    <a:lstStyle/>
                    <a:p>
                      <a:pPr indent="0" lvl="0" marL="0" rtl="0" algn="l">
                        <a:spcBef>
                          <a:spcPts val="0"/>
                        </a:spcBef>
                        <a:spcAft>
                          <a:spcPts val="0"/>
                        </a:spcAft>
                        <a:buNone/>
                      </a:pPr>
                      <a:r>
                        <a:rPr lang="en" sz="900"/>
                        <a:t>Resist Forces</a:t>
                      </a:r>
                      <a:endParaRPr sz="900"/>
                    </a:p>
                  </a:txBody>
                  <a:tcPr marT="63500" marB="63500" marR="63500" marL="63500"/>
                </a:tc>
                <a:tc>
                  <a:txBody>
                    <a:bodyPr/>
                    <a:lstStyle/>
                    <a:p>
                      <a:pPr indent="0" lvl="0" marL="0" rtl="0" algn="l">
                        <a:spcBef>
                          <a:spcPts val="0"/>
                        </a:spcBef>
                        <a:spcAft>
                          <a:spcPts val="0"/>
                        </a:spcAft>
                        <a:buNone/>
                      </a:pPr>
                      <a:r>
                        <a:rPr lang="en" sz="900"/>
                        <a:t>Stabilize Containers</a:t>
                      </a:r>
                      <a:endParaRPr sz="900"/>
                    </a:p>
                  </a:txBody>
                  <a:tcPr marT="63500" marB="63500" marR="63500" marL="63500"/>
                </a:tc>
                <a:tc>
                  <a:txBody>
                    <a:bodyPr/>
                    <a:lstStyle/>
                    <a:p>
                      <a:pPr indent="0" lvl="0" marL="0" rtl="0" algn="l">
                        <a:spcBef>
                          <a:spcPts val="0"/>
                        </a:spcBef>
                        <a:spcAft>
                          <a:spcPts val="0"/>
                        </a:spcAft>
                        <a:buNone/>
                      </a:pPr>
                      <a:r>
                        <a:rPr lang="en" sz="900"/>
                        <a:t>Assure Convenience</a:t>
                      </a:r>
                      <a:endParaRPr sz="900"/>
                    </a:p>
                  </a:txBody>
                  <a:tcPr marT="63500" marB="63500" marR="63500" marL="63500"/>
                </a:tc>
                <a:tc>
                  <a:txBody>
                    <a:bodyPr/>
                    <a:lstStyle/>
                    <a:p>
                      <a:pPr indent="0" lvl="0" marL="0" rtl="0" algn="l">
                        <a:spcBef>
                          <a:spcPts val="0"/>
                        </a:spcBef>
                        <a:spcAft>
                          <a:spcPts val="0"/>
                        </a:spcAft>
                        <a:buNone/>
                      </a:pPr>
                      <a:r>
                        <a:rPr lang="en" sz="900"/>
                        <a:t>Adjust Configurations</a:t>
                      </a:r>
                      <a:endParaRPr sz="900"/>
                    </a:p>
                  </a:txBody>
                  <a:tcPr marT="63500" marB="63500" marR="63500" marL="63500"/>
                </a:tc>
                <a:tc>
                  <a:txBody>
                    <a:bodyPr/>
                    <a:lstStyle/>
                    <a:p>
                      <a:pPr indent="0" lvl="0" marL="0" rtl="0" algn="l">
                        <a:spcBef>
                          <a:spcPts val="0"/>
                        </a:spcBef>
                        <a:spcAft>
                          <a:spcPts val="0"/>
                        </a:spcAft>
                        <a:buNone/>
                      </a:pPr>
                      <a:r>
                        <a:rPr lang="en" sz="900"/>
                        <a:t>Please Senses</a:t>
                      </a:r>
                      <a:endParaRPr sz="900"/>
                    </a:p>
                  </a:txBody>
                  <a:tcPr marT="63500" marB="63500" marR="63500" marL="63500"/>
                </a:tc>
              </a:tr>
              <a:tr h="336900">
                <a:tc>
                  <a:txBody>
                    <a:bodyPr/>
                    <a:lstStyle/>
                    <a:p>
                      <a:pPr indent="0" lvl="0" marL="0" rtl="0" algn="ctr">
                        <a:lnSpc>
                          <a:spcPct val="115000"/>
                        </a:lnSpc>
                        <a:spcBef>
                          <a:spcPts val="0"/>
                        </a:spcBef>
                        <a:spcAft>
                          <a:spcPts val="0"/>
                        </a:spcAft>
                        <a:buNone/>
                      </a:pPr>
                      <a:r>
                        <a:rPr lang="en" sz="900">
                          <a:latin typeface="Calibri"/>
                          <a:ea typeface="Calibri"/>
                          <a:cs typeface="Calibri"/>
                          <a:sym typeface="Calibri"/>
                        </a:rPr>
                        <a:t>Base</a:t>
                      </a:r>
                      <a:endParaRPr sz="900">
                        <a:latin typeface="Calibri"/>
                        <a:ea typeface="Calibri"/>
                        <a:cs typeface="Calibri"/>
                        <a:sym typeface="Calibri"/>
                      </a:endParaRPr>
                    </a:p>
                  </a:txBody>
                  <a:tcPr marT="88900" marB="88900" marR="25400" marL="25400" anchor="ctr">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r>
              <a:tr h="367525">
                <a:tc>
                  <a:txBody>
                    <a:bodyPr/>
                    <a:lstStyle/>
                    <a:p>
                      <a:pPr indent="0" lvl="0" marL="0" rtl="0" algn="ctr">
                        <a:lnSpc>
                          <a:spcPct val="115000"/>
                        </a:lnSpc>
                        <a:spcBef>
                          <a:spcPts val="0"/>
                        </a:spcBef>
                        <a:spcAft>
                          <a:spcPts val="0"/>
                        </a:spcAft>
                        <a:buNone/>
                      </a:pPr>
                      <a:r>
                        <a:rPr lang="en" sz="900">
                          <a:latin typeface="Calibri"/>
                          <a:ea typeface="Calibri"/>
                          <a:cs typeface="Calibri"/>
                          <a:sym typeface="Calibri"/>
                        </a:rPr>
                        <a:t>Small Link</a:t>
                      </a:r>
                      <a:endParaRPr sz="900">
                        <a:latin typeface="Calibri"/>
                        <a:ea typeface="Calibri"/>
                        <a:cs typeface="Calibri"/>
                        <a:sym typeface="Calibri"/>
                      </a:endParaRPr>
                    </a:p>
                  </a:txBody>
                  <a:tcPr marT="88900" marB="88900" marR="25400" marL="25400" anchor="ctr">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r>
              <a:tr h="336900">
                <a:tc>
                  <a:txBody>
                    <a:bodyPr/>
                    <a:lstStyle/>
                    <a:p>
                      <a:pPr indent="0" lvl="0" marL="0" rtl="0" algn="ctr">
                        <a:lnSpc>
                          <a:spcPct val="115000"/>
                        </a:lnSpc>
                        <a:spcBef>
                          <a:spcPts val="0"/>
                        </a:spcBef>
                        <a:spcAft>
                          <a:spcPts val="0"/>
                        </a:spcAft>
                        <a:buNone/>
                      </a:pPr>
                      <a:r>
                        <a:rPr lang="en" sz="900">
                          <a:latin typeface="Calibri"/>
                          <a:ea typeface="Calibri"/>
                          <a:cs typeface="Calibri"/>
                          <a:sym typeface="Calibri"/>
                        </a:rPr>
                        <a:t>Big Link</a:t>
                      </a:r>
                      <a:endParaRPr sz="900">
                        <a:latin typeface="Calibri"/>
                        <a:ea typeface="Calibri"/>
                        <a:cs typeface="Calibri"/>
                        <a:sym typeface="Calibri"/>
                      </a:endParaRPr>
                    </a:p>
                  </a:txBody>
                  <a:tcPr marT="88900" marB="88900" marR="25400" marL="25400" anchor="ctr">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r>
              <a:tr h="497450">
                <a:tc>
                  <a:txBody>
                    <a:bodyPr/>
                    <a:lstStyle/>
                    <a:p>
                      <a:pPr indent="0" lvl="0" marL="0" rtl="0" algn="ctr">
                        <a:lnSpc>
                          <a:spcPct val="115000"/>
                        </a:lnSpc>
                        <a:spcBef>
                          <a:spcPts val="0"/>
                        </a:spcBef>
                        <a:spcAft>
                          <a:spcPts val="0"/>
                        </a:spcAft>
                        <a:buNone/>
                      </a:pPr>
                      <a:r>
                        <a:rPr lang="en" sz="900">
                          <a:latin typeface="Calibri"/>
                          <a:ea typeface="Calibri"/>
                          <a:cs typeface="Calibri"/>
                          <a:sym typeface="Calibri"/>
                        </a:rPr>
                        <a:t>Supporting Tray</a:t>
                      </a:r>
                      <a:endParaRPr sz="900">
                        <a:latin typeface="Calibri"/>
                        <a:ea typeface="Calibri"/>
                        <a:cs typeface="Calibri"/>
                        <a:sym typeface="Calibri"/>
                      </a:endParaRPr>
                    </a:p>
                  </a:txBody>
                  <a:tcPr marT="88900" marB="88900" marR="25400" marL="25400" anchor="ctr">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r>
              <a:tr h="367525">
                <a:tc>
                  <a:txBody>
                    <a:bodyPr/>
                    <a:lstStyle/>
                    <a:p>
                      <a:pPr indent="0" lvl="0" marL="0" rtl="0" algn="ctr">
                        <a:lnSpc>
                          <a:spcPct val="115000"/>
                        </a:lnSpc>
                        <a:spcBef>
                          <a:spcPts val="0"/>
                        </a:spcBef>
                        <a:spcAft>
                          <a:spcPts val="0"/>
                        </a:spcAft>
                        <a:buNone/>
                      </a:pPr>
                      <a:r>
                        <a:rPr lang="en" sz="900">
                          <a:latin typeface="Calibri"/>
                          <a:ea typeface="Calibri"/>
                          <a:cs typeface="Calibri"/>
                          <a:sym typeface="Calibri"/>
                        </a:rPr>
                        <a:t>Divider A</a:t>
                      </a:r>
                      <a:endParaRPr sz="900">
                        <a:latin typeface="Calibri"/>
                        <a:ea typeface="Calibri"/>
                        <a:cs typeface="Calibri"/>
                        <a:sym typeface="Calibri"/>
                      </a:endParaRPr>
                    </a:p>
                  </a:txBody>
                  <a:tcPr marT="88900" marB="88900" marR="25400" marL="25400" anchor="b">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r>
              <a:tr h="367525">
                <a:tc>
                  <a:txBody>
                    <a:bodyPr/>
                    <a:lstStyle/>
                    <a:p>
                      <a:pPr indent="0" lvl="0" marL="0" rtl="0" algn="ctr">
                        <a:lnSpc>
                          <a:spcPct val="115000"/>
                        </a:lnSpc>
                        <a:spcBef>
                          <a:spcPts val="0"/>
                        </a:spcBef>
                        <a:spcAft>
                          <a:spcPts val="0"/>
                        </a:spcAft>
                        <a:buNone/>
                      </a:pPr>
                      <a:r>
                        <a:rPr lang="en" sz="900">
                          <a:latin typeface="Calibri"/>
                          <a:ea typeface="Calibri"/>
                          <a:cs typeface="Calibri"/>
                          <a:sym typeface="Calibri"/>
                        </a:rPr>
                        <a:t>Divider B</a:t>
                      </a:r>
                      <a:endParaRPr sz="900">
                        <a:latin typeface="Calibri"/>
                        <a:ea typeface="Calibri"/>
                        <a:cs typeface="Calibri"/>
                        <a:sym typeface="Calibri"/>
                      </a:endParaRPr>
                    </a:p>
                  </a:txBody>
                  <a:tcPr marT="88900" marB="88900" marR="25400" marL="25400" anchor="ctr">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r>
              <a:tr h="336900">
                <a:tc>
                  <a:txBody>
                    <a:bodyPr/>
                    <a:lstStyle/>
                    <a:p>
                      <a:pPr indent="0" lvl="0" marL="0" rtl="0" algn="ctr">
                        <a:lnSpc>
                          <a:spcPct val="115000"/>
                        </a:lnSpc>
                        <a:spcBef>
                          <a:spcPts val="0"/>
                        </a:spcBef>
                        <a:spcAft>
                          <a:spcPts val="0"/>
                        </a:spcAft>
                        <a:buNone/>
                      </a:pPr>
                      <a:r>
                        <a:rPr lang="en" sz="900">
                          <a:latin typeface="Calibri"/>
                          <a:ea typeface="Calibri"/>
                          <a:cs typeface="Calibri"/>
                          <a:sym typeface="Calibri"/>
                        </a:rPr>
                        <a:t>Flaps</a:t>
                      </a:r>
                      <a:endParaRPr sz="900">
                        <a:latin typeface="Calibri"/>
                        <a:ea typeface="Calibri"/>
                        <a:cs typeface="Calibri"/>
                        <a:sym typeface="Calibri"/>
                      </a:endParaRPr>
                    </a:p>
                  </a:txBody>
                  <a:tcPr marT="88900" marB="88900" marR="25400" marL="25400" anchor="ctr">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r>
              <a:tr h="367525">
                <a:tc>
                  <a:txBody>
                    <a:bodyPr/>
                    <a:lstStyle/>
                    <a:p>
                      <a:pPr indent="0" lvl="0" marL="0" rtl="0" algn="ctr">
                        <a:lnSpc>
                          <a:spcPct val="115000"/>
                        </a:lnSpc>
                        <a:spcBef>
                          <a:spcPts val="0"/>
                        </a:spcBef>
                        <a:spcAft>
                          <a:spcPts val="0"/>
                        </a:spcAft>
                        <a:buNone/>
                      </a:pPr>
                      <a:r>
                        <a:rPr lang="en" sz="900">
                          <a:latin typeface="Calibri"/>
                          <a:ea typeface="Calibri"/>
                          <a:cs typeface="Calibri"/>
                          <a:sym typeface="Calibri"/>
                        </a:rPr>
                        <a:t>Handles</a:t>
                      </a:r>
                      <a:endParaRPr sz="900">
                        <a:latin typeface="Calibri"/>
                        <a:ea typeface="Calibri"/>
                        <a:cs typeface="Calibri"/>
                        <a:sym typeface="Calibri"/>
                      </a:endParaRPr>
                    </a:p>
                  </a:txBody>
                  <a:tcPr marT="88900" marB="88900" marR="25400" marL="25400" anchor="ctr">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c>
                  <a:txBody>
                    <a:bodyPr/>
                    <a:lstStyle/>
                    <a:p>
                      <a:pPr indent="0" lvl="0" marL="0" rtl="0" algn="ctr">
                        <a:spcBef>
                          <a:spcPts val="0"/>
                        </a:spcBef>
                        <a:spcAft>
                          <a:spcPts val="0"/>
                        </a:spcAft>
                        <a:buNone/>
                      </a:pPr>
                      <a:r>
                        <a:t/>
                      </a:r>
                      <a:endParaRPr sz="1000"/>
                    </a:p>
                  </a:txBody>
                  <a:tcPr marT="63500" marB="63500" marR="63500" marL="63500"/>
                </a:tc>
                <a:tc>
                  <a:txBody>
                    <a:bodyPr/>
                    <a:lstStyle/>
                    <a:p>
                      <a:pPr indent="0" lvl="0" marL="0" rtl="0" algn="ctr">
                        <a:spcBef>
                          <a:spcPts val="0"/>
                        </a:spcBef>
                        <a:spcAft>
                          <a:spcPts val="0"/>
                        </a:spcAft>
                        <a:buNone/>
                      </a:pPr>
                      <a:r>
                        <a:rPr lang="en" sz="1000"/>
                        <a:t>x</a:t>
                      </a:r>
                      <a:endParaRPr sz="1000"/>
                    </a:p>
                  </a:txBody>
                  <a:tcPr marT="63500" marB="63500" marR="63500" marL="63500"/>
                </a:tc>
              </a:tr>
            </a:tbl>
          </a:graphicData>
        </a:graphic>
      </p:graphicFrame>
      <p:pic>
        <p:nvPicPr>
          <p:cNvPr id="100" name="Google Shape;100;p17" title="ISD528_FCCM Recording.mp3">
            <a:hlinkClick r:id="rId3"/>
          </p:cNvPr>
          <p:cNvPicPr preferRelativeResize="0"/>
          <p:nvPr/>
        </p:nvPicPr>
        <p:blipFill>
          <a:blip r:embed="rId4">
            <a:alphaModFix/>
          </a:blip>
          <a:stretch>
            <a:fillRect/>
          </a:stretch>
        </p:blipFill>
        <p:spPr>
          <a:xfrm>
            <a:off x="5922000" y="177050"/>
            <a:ext cx="325375" cy="3254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Product Family Design: CCT</a:t>
            </a:r>
            <a:endParaRPr/>
          </a:p>
        </p:txBody>
      </p:sp>
      <p:sp>
        <p:nvSpPr>
          <p:cNvPr id="106" name="Google Shape;10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07" name="Google Shape;107;p18"/>
          <p:cNvGraphicFramePr/>
          <p:nvPr/>
        </p:nvGraphicFramePr>
        <p:xfrm>
          <a:off x="1517100" y="1714850"/>
          <a:ext cx="3000000" cy="3000000"/>
        </p:xfrm>
        <a:graphic>
          <a:graphicData uri="http://schemas.openxmlformats.org/drawingml/2006/table">
            <a:tbl>
              <a:tblPr>
                <a:noFill/>
                <a:tableStyleId>{8A2B15C8-F678-4B4B-B625-C8DF164D1F73}</a:tableStyleId>
              </a:tblPr>
              <a:tblGrid>
                <a:gridCol w="2994250"/>
                <a:gridCol w="2949350"/>
              </a:tblGrid>
              <a:tr h="12700">
                <a:tc>
                  <a:txBody>
                    <a:bodyPr/>
                    <a:lstStyle/>
                    <a:p>
                      <a:pPr indent="0" lvl="0" marL="0" rtl="0" algn="l">
                        <a:spcBef>
                          <a:spcPts val="0"/>
                        </a:spcBef>
                        <a:spcAft>
                          <a:spcPts val="0"/>
                        </a:spcAft>
                        <a:buNone/>
                      </a:pPr>
                      <a:r>
                        <a:rPr lang="en" sz="1100"/>
                        <a:t>Shared Components Between Product A &amp; B</a:t>
                      </a:r>
                      <a:endParaRPr sz="1100"/>
                    </a:p>
                  </a:txBody>
                  <a:tcPr marT="63500" marB="63500" marR="63500" marL="63500"/>
                </a:tc>
                <a:tc>
                  <a:txBody>
                    <a:bodyPr/>
                    <a:lstStyle/>
                    <a:p>
                      <a:pPr indent="0" lvl="0" marL="0" rtl="0" algn="l">
                        <a:spcBef>
                          <a:spcPts val="0"/>
                        </a:spcBef>
                        <a:spcAft>
                          <a:spcPts val="0"/>
                        </a:spcAft>
                        <a:buNone/>
                      </a:pPr>
                      <a:r>
                        <a:rPr lang="en" sz="1100"/>
                        <a:t>Different Components between Product A &amp; B</a:t>
                      </a:r>
                      <a:endParaRPr sz="1100"/>
                    </a:p>
                  </a:txBody>
                  <a:tcPr marT="63500" marB="63500" marR="63500" marL="63500"/>
                </a:tc>
              </a:tr>
              <a:tr h="12700">
                <a:tc>
                  <a:txBody>
                    <a:bodyPr/>
                    <a:lstStyle/>
                    <a:p>
                      <a:pPr indent="-298450" lvl="0" marL="457200" rtl="0" algn="l">
                        <a:spcBef>
                          <a:spcPts val="0"/>
                        </a:spcBef>
                        <a:spcAft>
                          <a:spcPts val="0"/>
                        </a:spcAft>
                        <a:buSzPts val="1100"/>
                        <a:buChar char="●"/>
                      </a:pPr>
                      <a:r>
                        <a:rPr lang="en" sz="1100"/>
                        <a:t>Small Link</a:t>
                      </a:r>
                      <a:endParaRPr sz="1100"/>
                    </a:p>
                    <a:p>
                      <a:pPr indent="-298450" lvl="0" marL="457200" rtl="0" algn="l">
                        <a:spcBef>
                          <a:spcPts val="0"/>
                        </a:spcBef>
                        <a:spcAft>
                          <a:spcPts val="0"/>
                        </a:spcAft>
                        <a:buSzPts val="1100"/>
                        <a:buChar char="●"/>
                      </a:pPr>
                      <a:r>
                        <a:rPr lang="en" sz="1100"/>
                        <a:t>Big Link</a:t>
                      </a:r>
                      <a:endParaRPr sz="1100"/>
                    </a:p>
                    <a:p>
                      <a:pPr indent="-298450" lvl="0" marL="457200" rtl="0" algn="l">
                        <a:spcBef>
                          <a:spcPts val="0"/>
                        </a:spcBef>
                        <a:spcAft>
                          <a:spcPts val="0"/>
                        </a:spcAft>
                        <a:buSzPts val="1100"/>
                        <a:buChar char="●"/>
                      </a:pPr>
                      <a:r>
                        <a:rPr lang="en" sz="1100"/>
                        <a:t>Handles</a:t>
                      </a:r>
                      <a:endParaRPr sz="1100"/>
                    </a:p>
                    <a:p>
                      <a:pPr indent="-298450" lvl="0" marL="457200" rtl="0" algn="l">
                        <a:spcBef>
                          <a:spcPts val="0"/>
                        </a:spcBef>
                        <a:spcAft>
                          <a:spcPts val="0"/>
                        </a:spcAft>
                        <a:buSzPts val="1100"/>
                        <a:buChar char="●"/>
                      </a:pPr>
                      <a:r>
                        <a:rPr lang="en" sz="1100"/>
                        <a:t>Flaps</a:t>
                      </a:r>
                      <a:endParaRPr sz="1100"/>
                    </a:p>
                    <a:p>
                      <a:pPr indent="-298450" lvl="0" marL="457200" rtl="0" algn="l">
                        <a:spcBef>
                          <a:spcPts val="0"/>
                        </a:spcBef>
                        <a:spcAft>
                          <a:spcPts val="0"/>
                        </a:spcAft>
                        <a:buSzPts val="1100"/>
                        <a:buChar char="●"/>
                      </a:pPr>
                      <a:r>
                        <a:rPr lang="en" sz="1100"/>
                        <a:t>Supporting Trays</a:t>
                      </a:r>
                      <a:endParaRPr sz="1100"/>
                    </a:p>
                    <a:p>
                      <a:pPr indent="-298450" lvl="0" marL="457200" rtl="0" algn="l">
                        <a:spcBef>
                          <a:spcPts val="0"/>
                        </a:spcBef>
                        <a:spcAft>
                          <a:spcPts val="0"/>
                        </a:spcAft>
                        <a:buSzPts val="1100"/>
                        <a:buChar char="●"/>
                      </a:pPr>
                      <a:r>
                        <a:rPr lang="en" sz="1100"/>
                        <a:t>Base</a:t>
                      </a:r>
                      <a:endParaRPr sz="1100"/>
                    </a:p>
                  </a:txBody>
                  <a:tcPr marT="63500" marB="63500" marR="63500" marL="63500"/>
                </a:tc>
                <a:tc>
                  <a:txBody>
                    <a:bodyPr/>
                    <a:lstStyle/>
                    <a:p>
                      <a:pPr indent="-298450" lvl="0" marL="457200" rtl="0" algn="l">
                        <a:spcBef>
                          <a:spcPts val="0"/>
                        </a:spcBef>
                        <a:spcAft>
                          <a:spcPts val="0"/>
                        </a:spcAft>
                        <a:buSzPts val="1100"/>
                        <a:buChar char="●"/>
                      </a:pPr>
                      <a:r>
                        <a:rPr lang="en" sz="1100"/>
                        <a:t>Dividers</a:t>
                      </a:r>
                      <a:endParaRPr sz="1100"/>
                    </a:p>
                    <a:p>
                      <a:pPr indent="0" lvl="0" marL="0" rtl="0" algn="l">
                        <a:spcBef>
                          <a:spcPts val="0"/>
                        </a:spcBef>
                        <a:spcAft>
                          <a:spcPts val="0"/>
                        </a:spcAft>
                        <a:buNone/>
                      </a:pPr>
                      <a:r>
                        <a:t/>
                      </a:r>
                      <a:endParaRPr sz="1100"/>
                    </a:p>
                  </a:txBody>
                  <a:tcPr marT="63500" marB="63500" marR="63500" marL="63500"/>
                </a:tc>
              </a:tr>
            </a:tbl>
          </a:graphicData>
        </a:graphic>
      </p:graphicFrame>
      <p:pic>
        <p:nvPicPr>
          <p:cNvPr id="108" name="Google Shape;108;p18" title="Rev (1).mp3">
            <a:hlinkClick r:id="rId3"/>
          </p:cNvPr>
          <p:cNvPicPr preferRelativeResize="0"/>
          <p:nvPr/>
        </p:nvPicPr>
        <p:blipFill>
          <a:blip r:embed="rId4">
            <a:alphaModFix/>
          </a:blip>
          <a:stretch>
            <a:fillRect/>
          </a:stretch>
        </p:blipFill>
        <p:spPr>
          <a:xfrm>
            <a:off x="311700" y="1714850"/>
            <a:ext cx="469900" cy="469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Product Family Design: FDT</a:t>
            </a:r>
            <a:endParaRPr/>
          </a:p>
        </p:txBody>
      </p:sp>
      <p:sp>
        <p:nvSpPr>
          <p:cNvPr id="114" name="Google Shape;114;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5" name="Google Shape;115;p19" title="Rev.mp3">
            <a:hlinkClick r:id="rId3"/>
          </p:cNvPr>
          <p:cNvPicPr preferRelativeResize="0"/>
          <p:nvPr/>
        </p:nvPicPr>
        <p:blipFill>
          <a:blip r:embed="rId4">
            <a:alphaModFix/>
          </a:blip>
          <a:stretch>
            <a:fillRect/>
          </a:stretch>
        </p:blipFill>
        <p:spPr>
          <a:xfrm>
            <a:off x="152425" y="3598875"/>
            <a:ext cx="513300" cy="513300"/>
          </a:xfrm>
          <a:prstGeom prst="rect">
            <a:avLst/>
          </a:prstGeom>
          <a:noFill/>
          <a:ln>
            <a:noFill/>
          </a:ln>
        </p:spPr>
      </p:pic>
      <p:graphicFrame>
        <p:nvGraphicFramePr>
          <p:cNvPr id="116" name="Google Shape;116;p19"/>
          <p:cNvGraphicFramePr/>
          <p:nvPr/>
        </p:nvGraphicFramePr>
        <p:xfrm>
          <a:off x="1446425" y="1923000"/>
          <a:ext cx="3000000" cy="3000000"/>
        </p:xfrm>
        <a:graphic>
          <a:graphicData uri="http://schemas.openxmlformats.org/drawingml/2006/table">
            <a:tbl>
              <a:tblPr>
                <a:noFill/>
                <a:tableStyleId>{8A2B15C8-F678-4B4B-B625-C8DF164D1F73}</a:tableStyleId>
              </a:tblPr>
              <a:tblGrid>
                <a:gridCol w="2971800"/>
                <a:gridCol w="2971800"/>
              </a:tblGrid>
              <a:tr h="12700">
                <a:tc>
                  <a:txBody>
                    <a:bodyPr/>
                    <a:lstStyle/>
                    <a:p>
                      <a:pPr indent="0" lvl="0" marL="0" rtl="0" algn="l">
                        <a:spcBef>
                          <a:spcPts val="0"/>
                        </a:spcBef>
                        <a:spcAft>
                          <a:spcPts val="0"/>
                        </a:spcAft>
                        <a:buNone/>
                      </a:pPr>
                      <a:r>
                        <a:rPr lang="en" sz="1100"/>
                        <a:t>Shared Functions between Product A &amp; B</a:t>
                      </a:r>
                      <a:endParaRPr sz="1100"/>
                    </a:p>
                  </a:txBody>
                  <a:tcPr marT="63500" marB="63500" marR="63500" marL="63500"/>
                </a:tc>
                <a:tc>
                  <a:txBody>
                    <a:bodyPr/>
                    <a:lstStyle/>
                    <a:p>
                      <a:pPr indent="0" lvl="0" marL="0" rtl="0" algn="l">
                        <a:spcBef>
                          <a:spcPts val="0"/>
                        </a:spcBef>
                        <a:spcAft>
                          <a:spcPts val="0"/>
                        </a:spcAft>
                        <a:buNone/>
                      </a:pPr>
                      <a:r>
                        <a:rPr lang="en" sz="1100"/>
                        <a:t>Functional Differences between Product A &amp; B</a:t>
                      </a:r>
                      <a:endParaRPr sz="1100"/>
                    </a:p>
                  </a:txBody>
                  <a:tcPr marT="63500" marB="63500" marR="63500" marL="63500"/>
                </a:tc>
              </a:tr>
              <a:tr h="12700">
                <a:tc>
                  <a:txBody>
                    <a:bodyPr/>
                    <a:lstStyle/>
                    <a:p>
                      <a:pPr indent="-298450" lvl="0" marL="457200" rtl="0" algn="l">
                        <a:spcBef>
                          <a:spcPts val="0"/>
                        </a:spcBef>
                        <a:spcAft>
                          <a:spcPts val="0"/>
                        </a:spcAft>
                        <a:buSzPts val="1100"/>
                        <a:buChar char="●"/>
                      </a:pPr>
                      <a:r>
                        <a:rPr lang="en" sz="1100"/>
                        <a:t>Organize Tools</a:t>
                      </a:r>
                      <a:endParaRPr sz="1100"/>
                    </a:p>
                    <a:p>
                      <a:pPr indent="-298450" lvl="0" marL="457200" rtl="0" algn="l">
                        <a:spcBef>
                          <a:spcPts val="0"/>
                        </a:spcBef>
                        <a:spcAft>
                          <a:spcPts val="0"/>
                        </a:spcAft>
                        <a:buSzPts val="1100"/>
                        <a:buChar char="●"/>
                      </a:pPr>
                      <a:r>
                        <a:rPr lang="en" sz="1100"/>
                        <a:t>Store Tools</a:t>
                      </a:r>
                      <a:endParaRPr sz="1100"/>
                    </a:p>
                    <a:p>
                      <a:pPr indent="-298450" lvl="0" marL="457200" rtl="0" algn="l">
                        <a:spcBef>
                          <a:spcPts val="0"/>
                        </a:spcBef>
                        <a:spcAft>
                          <a:spcPts val="0"/>
                        </a:spcAft>
                        <a:buSzPts val="1100"/>
                        <a:buChar char="●"/>
                      </a:pPr>
                      <a:r>
                        <a:rPr lang="en" sz="1100"/>
                        <a:t>Access tools</a:t>
                      </a:r>
                      <a:endParaRPr sz="1100"/>
                    </a:p>
                    <a:p>
                      <a:pPr indent="-298450" lvl="0" marL="457200" rtl="0" algn="l">
                        <a:spcBef>
                          <a:spcPts val="0"/>
                        </a:spcBef>
                        <a:spcAft>
                          <a:spcPts val="0"/>
                        </a:spcAft>
                        <a:buSzPts val="1100"/>
                        <a:buChar char="●"/>
                      </a:pPr>
                      <a:r>
                        <a:rPr lang="en" sz="1100"/>
                        <a:t>Separate tools/hardware</a:t>
                      </a:r>
                      <a:endParaRPr sz="1100"/>
                    </a:p>
                    <a:p>
                      <a:pPr indent="-298450" lvl="0" marL="457200" rtl="0" algn="l">
                        <a:spcBef>
                          <a:spcPts val="0"/>
                        </a:spcBef>
                        <a:spcAft>
                          <a:spcPts val="0"/>
                        </a:spcAft>
                        <a:buSzPts val="1100"/>
                        <a:buChar char="●"/>
                      </a:pPr>
                      <a:r>
                        <a:rPr lang="en" sz="1100"/>
                        <a:t>Display Labels</a:t>
                      </a:r>
                      <a:endParaRPr sz="1100"/>
                    </a:p>
                    <a:p>
                      <a:pPr indent="-298450" lvl="0" marL="457200" rtl="0" algn="l">
                        <a:spcBef>
                          <a:spcPts val="0"/>
                        </a:spcBef>
                        <a:spcAft>
                          <a:spcPts val="0"/>
                        </a:spcAft>
                        <a:buSzPts val="1100"/>
                        <a:buChar char="●"/>
                      </a:pPr>
                      <a:r>
                        <a:rPr lang="en" sz="1100"/>
                        <a:t>Open housing</a:t>
                      </a:r>
                      <a:endParaRPr sz="1100"/>
                    </a:p>
                    <a:p>
                      <a:pPr indent="-298450" lvl="0" marL="457200" rtl="0" algn="l">
                        <a:spcBef>
                          <a:spcPts val="0"/>
                        </a:spcBef>
                        <a:spcAft>
                          <a:spcPts val="0"/>
                        </a:spcAft>
                        <a:buSzPts val="1100"/>
                        <a:buChar char="●"/>
                      </a:pPr>
                      <a:r>
                        <a:rPr lang="en" sz="1100"/>
                        <a:t>Expand levels</a:t>
                      </a:r>
                      <a:endParaRPr sz="1100"/>
                    </a:p>
                    <a:p>
                      <a:pPr indent="0" lvl="0" marL="0" rtl="0" algn="l">
                        <a:spcBef>
                          <a:spcPts val="0"/>
                        </a:spcBef>
                        <a:spcAft>
                          <a:spcPts val="0"/>
                        </a:spcAft>
                        <a:buNone/>
                      </a:pPr>
                      <a:r>
                        <a:t/>
                      </a:r>
                      <a:endParaRPr sz="1100"/>
                    </a:p>
                    <a:p>
                      <a:pPr indent="0" lvl="0" marL="457200" rtl="0" algn="l">
                        <a:spcBef>
                          <a:spcPts val="0"/>
                        </a:spcBef>
                        <a:spcAft>
                          <a:spcPts val="0"/>
                        </a:spcAft>
                        <a:buNone/>
                      </a:pPr>
                      <a:r>
                        <a:t/>
                      </a:r>
                      <a:endParaRPr sz="1100"/>
                    </a:p>
                  </a:txBody>
                  <a:tcPr marT="63500" marB="63500" marR="63500" marL="63500"/>
                </a:tc>
                <a:tc>
                  <a:txBody>
                    <a:bodyPr/>
                    <a:lstStyle/>
                    <a:p>
                      <a:pPr indent="-298450" lvl="0" marL="457200" rtl="0" algn="l">
                        <a:spcBef>
                          <a:spcPts val="0"/>
                        </a:spcBef>
                        <a:spcAft>
                          <a:spcPts val="0"/>
                        </a:spcAft>
                        <a:buSzPts val="1100"/>
                        <a:buChar char="●"/>
                      </a:pPr>
                      <a:r>
                        <a:rPr lang="en" sz="1100"/>
                        <a:t>Adjust Configuration</a:t>
                      </a:r>
                      <a:endParaRPr sz="1100"/>
                    </a:p>
                    <a:p>
                      <a:pPr indent="-298450" lvl="0" marL="457200" rtl="0" algn="l">
                        <a:spcBef>
                          <a:spcPts val="0"/>
                        </a:spcBef>
                        <a:spcAft>
                          <a:spcPts val="0"/>
                        </a:spcAft>
                        <a:buSzPts val="1100"/>
                        <a:buChar char="●"/>
                      </a:pPr>
                      <a:r>
                        <a:rPr lang="en" sz="1100"/>
                        <a:t>Prevent damage</a:t>
                      </a:r>
                      <a:endParaRPr sz="1100"/>
                    </a:p>
                    <a:p>
                      <a:pPr indent="0" lvl="0" marL="0" rtl="0" algn="l">
                        <a:spcBef>
                          <a:spcPts val="0"/>
                        </a:spcBef>
                        <a:spcAft>
                          <a:spcPts val="0"/>
                        </a:spcAft>
                        <a:buNone/>
                      </a:pPr>
                      <a:r>
                        <a:t/>
                      </a:r>
                      <a:endParaRPr sz="1100"/>
                    </a:p>
                  </a:txBody>
                  <a:tcPr marT="63500" marB="63500" marR="63500" marL="6350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Product Family Design: CAD Modules: Primary and Secondary Customers</a:t>
            </a:r>
            <a:endParaRPr/>
          </a:p>
        </p:txBody>
      </p:sp>
      <p:sp>
        <p:nvSpPr>
          <p:cNvPr id="122" name="Google Shape;122;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3" name="Google Shape;123;p20"/>
          <p:cNvSpPr txBox="1"/>
          <p:nvPr/>
        </p:nvSpPr>
        <p:spPr>
          <a:xfrm>
            <a:off x="6820000" y="1442850"/>
            <a:ext cx="1724700" cy="11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Side By Side Comparison of Trays A &amp; B Highlighting different </a:t>
            </a:r>
            <a:r>
              <a:rPr lang="en" sz="1800">
                <a:solidFill>
                  <a:schemeClr val="dk2"/>
                </a:solidFill>
              </a:rPr>
              <a:t>compartments</a:t>
            </a:r>
            <a:endParaRPr sz="1800">
              <a:solidFill>
                <a:schemeClr val="dk2"/>
              </a:solidFill>
            </a:endParaRPr>
          </a:p>
        </p:txBody>
      </p:sp>
      <p:pic>
        <p:nvPicPr>
          <p:cNvPr id="124" name="Google Shape;124;p20"/>
          <p:cNvPicPr preferRelativeResize="0"/>
          <p:nvPr/>
        </p:nvPicPr>
        <p:blipFill>
          <a:blip r:embed="rId3">
            <a:alphaModFix/>
          </a:blip>
          <a:stretch>
            <a:fillRect/>
          </a:stretch>
        </p:blipFill>
        <p:spPr>
          <a:xfrm>
            <a:off x="3239750" y="1337000"/>
            <a:ext cx="3477125" cy="3263400"/>
          </a:xfrm>
          <a:prstGeom prst="rect">
            <a:avLst/>
          </a:prstGeom>
          <a:noFill/>
          <a:ln>
            <a:noFill/>
          </a:ln>
        </p:spPr>
      </p:pic>
      <p:pic>
        <p:nvPicPr>
          <p:cNvPr id="125" name="Google Shape;125;p20"/>
          <p:cNvPicPr preferRelativeResize="0"/>
          <p:nvPr/>
        </p:nvPicPr>
        <p:blipFill>
          <a:blip r:embed="rId4">
            <a:alphaModFix/>
          </a:blip>
          <a:stretch>
            <a:fillRect/>
          </a:stretch>
        </p:blipFill>
        <p:spPr>
          <a:xfrm>
            <a:off x="164175" y="1337000"/>
            <a:ext cx="3459331" cy="3263399"/>
          </a:xfrm>
          <a:prstGeom prst="rect">
            <a:avLst/>
          </a:prstGeom>
          <a:noFill/>
          <a:ln>
            <a:noFill/>
          </a:ln>
        </p:spPr>
      </p:pic>
      <p:pic>
        <p:nvPicPr>
          <p:cNvPr id="126" name="Google Shape;126;p20" title="PFD CAD.mp3">
            <a:hlinkClick r:id="rId5"/>
          </p:cNvPr>
          <p:cNvPicPr preferRelativeResize="0"/>
          <p:nvPr/>
        </p:nvPicPr>
        <p:blipFill>
          <a:blip r:embed="rId6">
            <a:alphaModFix/>
          </a:blip>
          <a:stretch>
            <a:fillRect/>
          </a:stretch>
        </p:blipFill>
        <p:spPr>
          <a:xfrm>
            <a:off x="213550" y="4452975"/>
            <a:ext cx="457200" cy="45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21"/>
          <p:cNvSpPr txBox="1"/>
          <p:nvPr/>
        </p:nvSpPr>
        <p:spPr>
          <a:xfrm>
            <a:off x="228500" y="855725"/>
            <a:ext cx="1511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Original:</a:t>
            </a:r>
            <a:endParaRPr sz="1800">
              <a:solidFill>
                <a:schemeClr val="dk2"/>
              </a:solidFill>
            </a:endParaRPr>
          </a:p>
        </p:txBody>
      </p:sp>
      <p:sp>
        <p:nvSpPr>
          <p:cNvPr id="133" name="Google Shape;133;p21"/>
          <p:cNvSpPr txBox="1"/>
          <p:nvPr/>
        </p:nvSpPr>
        <p:spPr>
          <a:xfrm>
            <a:off x="228500" y="3011038"/>
            <a:ext cx="23814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Improved:</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
        <p:nvSpPr>
          <p:cNvPr id="134" name="Google Shape;134;p21"/>
          <p:cNvSpPr txBox="1"/>
          <p:nvPr>
            <p:ph type="title"/>
          </p:nvPr>
        </p:nvSpPr>
        <p:spPr>
          <a:xfrm>
            <a:off x="366250" y="283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Product Family Design: PFAD</a:t>
            </a:r>
            <a:endParaRPr/>
          </a:p>
        </p:txBody>
      </p:sp>
      <p:pic>
        <p:nvPicPr>
          <p:cNvPr id="135" name="Google Shape;135;p21"/>
          <p:cNvPicPr preferRelativeResize="0"/>
          <p:nvPr/>
        </p:nvPicPr>
        <p:blipFill>
          <a:blip r:embed="rId3">
            <a:alphaModFix/>
          </a:blip>
          <a:stretch>
            <a:fillRect/>
          </a:stretch>
        </p:blipFill>
        <p:spPr>
          <a:xfrm>
            <a:off x="118033" y="3429525"/>
            <a:ext cx="9025967" cy="1644100"/>
          </a:xfrm>
          <a:prstGeom prst="rect">
            <a:avLst/>
          </a:prstGeom>
          <a:noFill/>
          <a:ln>
            <a:noFill/>
          </a:ln>
        </p:spPr>
      </p:pic>
      <p:pic>
        <p:nvPicPr>
          <p:cNvPr id="136" name="Google Shape;136;p21"/>
          <p:cNvPicPr preferRelativeResize="0"/>
          <p:nvPr/>
        </p:nvPicPr>
        <p:blipFill>
          <a:blip r:embed="rId4">
            <a:alphaModFix/>
          </a:blip>
          <a:stretch>
            <a:fillRect/>
          </a:stretch>
        </p:blipFill>
        <p:spPr>
          <a:xfrm>
            <a:off x="152400" y="1390813"/>
            <a:ext cx="8839201" cy="1644124"/>
          </a:xfrm>
          <a:prstGeom prst="rect">
            <a:avLst/>
          </a:prstGeom>
          <a:noFill/>
          <a:ln>
            <a:noFill/>
          </a:ln>
        </p:spPr>
      </p:pic>
      <p:pic>
        <p:nvPicPr>
          <p:cNvPr id="137" name="Google Shape;137;p21" title="PFAD.mp3">
            <a:hlinkClick r:id="rId5"/>
          </p:cNvPr>
          <p:cNvPicPr preferRelativeResize="0"/>
          <p:nvPr/>
        </p:nvPicPr>
        <p:blipFill>
          <a:blip r:embed="rId6">
            <a:alphaModFix/>
          </a:blip>
          <a:stretch>
            <a:fillRect/>
          </a:stretch>
        </p:blipFill>
        <p:spPr>
          <a:xfrm>
            <a:off x="7990500" y="514566"/>
            <a:ext cx="548700" cy="54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Manual Assembly: Part Selection</a:t>
            </a:r>
            <a:endParaRPr/>
          </a:p>
        </p:txBody>
      </p:sp>
      <p:sp>
        <p:nvSpPr>
          <p:cNvPr id="143" name="Google Shape;143;p22"/>
          <p:cNvSpPr txBox="1"/>
          <p:nvPr>
            <p:ph idx="1" type="body"/>
          </p:nvPr>
        </p:nvSpPr>
        <p:spPr>
          <a:xfrm>
            <a:off x="311700" y="1152475"/>
            <a:ext cx="3890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 manually oriented and assembled parts are our targets for redesign.</a:t>
            </a:r>
            <a:endParaRPr/>
          </a:p>
        </p:txBody>
      </p:sp>
      <p:sp>
        <p:nvSpPr>
          <p:cNvPr id="144" name="Google Shape;144;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5" name="Google Shape;145;p22"/>
          <p:cNvGraphicFramePr/>
          <p:nvPr/>
        </p:nvGraphicFramePr>
        <p:xfrm>
          <a:off x="5013325" y="1312238"/>
          <a:ext cx="3000000" cy="3000000"/>
        </p:xfrm>
        <a:graphic>
          <a:graphicData uri="http://schemas.openxmlformats.org/drawingml/2006/table">
            <a:tbl>
              <a:tblPr>
                <a:noFill/>
                <a:tableStyleId>{BE691E1F-F7CA-4139-8A81-DD756BEFE557}</a:tableStyleId>
              </a:tblPr>
              <a:tblGrid>
                <a:gridCol w="663875"/>
                <a:gridCol w="1525750"/>
                <a:gridCol w="710450"/>
              </a:tblGrid>
              <a:tr h="597975">
                <a:tc>
                  <a:txBody>
                    <a:bodyPr/>
                    <a:lstStyle/>
                    <a:p>
                      <a:pPr indent="0" lvl="0" marL="0" rtl="0" algn="ctr">
                        <a:lnSpc>
                          <a:spcPct val="115000"/>
                        </a:lnSpc>
                        <a:spcBef>
                          <a:spcPts val="0"/>
                        </a:spcBef>
                        <a:spcAft>
                          <a:spcPts val="0"/>
                        </a:spcAft>
                        <a:buNone/>
                      </a:pPr>
                      <a:r>
                        <a:rPr b="1" lang="en" sz="1100">
                          <a:latin typeface="Calibri"/>
                          <a:ea typeface="Calibri"/>
                          <a:cs typeface="Calibri"/>
                          <a:sym typeface="Calibri"/>
                        </a:rPr>
                        <a:t>Part No.</a:t>
                      </a:r>
                      <a:endParaRPr b="1"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8D8D8"/>
                    </a:solidFill>
                  </a:tcPr>
                </a:tc>
                <a:tc>
                  <a:txBody>
                    <a:bodyPr/>
                    <a:lstStyle/>
                    <a:p>
                      <a:pPr indent="0" lvl="0" marL="0" rtl="0" algn="ctr">
                        <a:lnSpc>
                          <a:spcPct val="115000"/>
                        </a:lnSpc>
                        <a:spcBef>
                          <a:spcPts val="0"/>
                        </a:spcBef>
                        <a:spcAft>
                          <a:spcPts val="0"/>
                        </a:spcAft>
                        <a:buNone/>
                      </a:pPr>
                      <a:r>
                        <a:rPr b="1" lang="en" sz="1100">
                          <a:latin typeface="Calibri"/>
                          <a:ea typeface="Calibri"/>
                          <a:cs typeface="Calibri"/>
                          <a:sym typeface="Calibri"/>
                        </a:rPr>
                        <a:t>Name</a:t>
                      </a:r>
                      <a:endParaRPr b="1"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8D8D8"/>
                    </a:solidFill>
                  </a:tcPr>
                </a:tc>
                <a:tc>
                  <a:txBody>
                    <a:bodyPr/>
                    <a:lstStyle/>
                    <a:p>
                      <a:pPr indent="0" lvl="0" marL="0" rtl="0" algn="ctr">
                        <a:lnSpc>
                          <a:spcPct val="115000"/>
                        </a:lnSpc>
                        <a:spcBef>
                          <a:spcPts val="0"/>
                        </a:spcBef>
                        <a:spcAft>
                          <a:spcPts val="0"/>
                        </a:spcAft>
                        <a:buNone/>
                      </a:pPr>
                      <a:r>
                        <a:rPr b="1" lang="en" sz="1100">
                          <a:latin typeface="Calibri"/>
                          <a:ea typeface="Calibri"/>
                          <a:cs typeface="Calibri"/>
                          <a:sym typeface="Calibri"/>
                        </a:rPr>
                        <a:t>Quantity</a:t>
                      </a:r>
                      <a:endParaRPr b="1"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8D8D8"/>
                    </a:solidFill>
                  </a:tcPr>
                </a:tc>
              </a:tr>
              <a:tr h="449875">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1</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Base</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1</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49875">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4</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Supporting Tray</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4</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49875">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5</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Divider A</a:t>
                      </a:r>
                      <a:endParaRPr sz="1100">
                        <a:latin typeface="Calibri"/>
                        <a:ea typeface="Calibri"/>
                        <a:cs typeface="Calibri"/>
                        <a:sym typeface="Calibri"/>
                      </a:endParaRPr>
                    </a:p>
                  </a:txBody>
                  <a:tcPr marT="91425" marB="91425"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2</a:t>
                      </a:r>
                      <a:endParaRPr sz="1100">
                        <a:latin typeface="Calibri"/>
                        <a:ea typeface="Calibri"/>
                        <a:cs typeface="Calibri"/>
                        <a:sym typeface="Calibri"/>
                      </a:endParaRPr>
                    </a:p>
                  </a:txBody>
                  <a:tcPr marT="91425" marB="91425" marR="28575" marL="2857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49875">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6</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Divider B</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2</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49875">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7</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Flaps</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latin typeface="Calibri"/>
                          <a:ea typeface="Calibri"/>
                          <a:cs typeface="Calibri"/>
                          <a:sym typeface="Calibri"/>
                        </a:rPr>
                        <a:t>2</a:t>
                      </a:r>
                      <a:endParaRPr sz="1100">
                        <a:latin typeface="Calibri"/>
                        <a:ea typeface="Calibri"/>
                        <a:cs typeface="Calibri"/>
                        <a:sym typeface="Calibri"/>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pic>
        <p:nvPicPr>
          <p:cNvPr id="146" name="Google Shape;146;p22" title="DFA Part Selection.mp3">
            <a:hlinkClick r:id="rId3"/>
          </p:cNvPr>
          <p:cNvPicPr preferRelativeResize="0"/>
          <p:nvPr/>
        </p:nvPicPr>
        <p:blipFill>
          <a:blip r:embed="rId4">
            <a:alphaModFix/>
          </a:blip>
          <a:stretch>
            <a:fillRect/>
          </a:stretch>
        </p:blipFill>
        <p:spPr>
          <a:xfrm>
            <a:off x="152400" y="4721275"/>
            <a:ext cx="269825" cy="269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Manual Assembly: Before </a:t>
            </a:r>
            <a:endParaRPr/>
          </a:p>
        </p:txBody>
      </p:sp>
      <p:sp>
        <p:nvSpPr>
          <p:cNvPr id="152" name="Google Shape;152;p23"/>
          <p:cNvSpPr txBox="1"/>
          <p:nvPr>
            <p:ph idx="1" type="body"/>
          </p:nvPr>
        </p:nvSpPr>
        <p:spPr>
          <a:xfrm>
            <a:off x="238325" y="1246825"/>
            <a:ext cx="3890100" cy="182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DFA-6: Increase Part Symmetry</a:t>
            </a:r>
            <a:endParaRPr/>
          </a:p>
          <a:p>
            <a:pPr indent="0" lvl="0" marL="0" rtl="0" algn="l">
              <a:spcBef>
                <a:spcPts val="1200"/>
              </a:spcBef>
              <a:spcAft>
                <a:spcPts val="0"/>
              </a:spcAft>
              <a:buClr>
                <a:schemeClr val="dk1"/>
              </a:buClr>
              <a:buSzPts val="1100"/>
              <a:buFont typeface="Arial"/>
              <a:buNone/>
            </a:pPr>
            <a:r>
              <a:rPr lang="en"/>
              <a:t>DFA-10: Adding features for easy insertion</a:t>
            </a:r>
            <a:endParaRPr/>
          </a:p>
          <a:p>
            <a:pPr indent="0" lvl="0" marL="0" rtl="0" algn="l">
              <a:spcBef>
                <a:spcPts val="1200"/>
              </a:spcBef>
              <a:spcAft>
                <a:spcPts val="1200"/>
              </a:spcAft>
              <a:buClr>
                <a:schemeClr val="dk1"/>
              </a:buClr>
              <a:buSzPts val="1100"/>
              <a:buFont typeface="Arial"/>
              <a:buNone/>
            </a:pPr>
            <a:r>
              <a:rPr lang="en"/>
              <a:t>DFA-12: Z Assembly </a:t>
            </a:r>
            <a:endParaRPr/>
          </a:p>
        </p:txBody>
      </p:sp>
      <p:sp>
        <p:nvSpPr>
          <p:cNvPr id="153" name="Google Shape;153;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54" name="Google Shape;154;p23"/>
          <p:cNvPicPr preferRelativeResize="0"/>
          <p:nvPr/>
        </p:nvPicPr>
        <p:blipFill>
          <a:blip r:embed="rId3">
            <a:alphaModFix/>
          </a:blip>
          <a:stretch>
            <a:fillRect/>
          </a:stretch>
        </p:blipFill>
        <p:spPr>
          <a:xfrm>
            <a:off x="4649893" y="1017725"/>
            <a:ext cx="3508657" cy="2028225"/>
          </a:xfrm>
          <a:prstGeom prst="rect">
            <a:avLst/>
          </a:prstGeom>
          <a:noFill/>
          <a:ln>
            <a:noFill/>
          </a:ln>
        </p:spPr>
      </p:pic>
      <p:pic>
        <p:nvPicPr>
          <p:cNvPr id="155" name="Google Shape;155;p23"/>
          <p:cNvPicPr preferRelativeResize="0"/>
          <p:nvPr/>
        </p:nvPicPr>
        <p:blipFill>
          <a:blip r:embed="rId4">
            <a:alphaModFix/>
          </a:blip>
          <a:stretch>
            <a:fillRect/>
          </a:stretch>
        </p:blipFill>
        <p:spPr>
          <a:xfrm>
            <a:off x="859225" y="3115275"/>
            <a:ext cx="7425549" cy="2028225"/>
          </a:xfrm>
          <a:prstGeom prst="rect">
            <a:avLst/>
          </a:prstGeom>
          <a:noFill/>
          <a:ln>
            <a:noFill/>
          </a:ln>
        </p:spPr>
      </p:pic>
      <p:pic>
        <p:nvPicPr>
          <p:cNvPr id="156" name="Google Shape;156;p23" title="DFA Before.mp3">
            <a:hlinkClick r:id="rId5"/>
          </p:cNvPr>
          <p:cNvPicPr preferRelativeResize="0"/>
          <p:nvPr/>
        </p:nvPicPr>
        <p:blipFill>
          <a:blip r:embed="rId6">
            <a:alphaModFix/>
          </a:blip>
          <a:stretch>
            <a:fillRect/>
          </a:stretch>
        </p:blipFill>
        <p:spPr>
          <a:xfrm>
            <a:off x="8074849" y="264300"/>
            <a:ext cx="457200" cy="45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Manual Assembly: After</a:t>
            </a:r>
            <a:endParaRPr/>
          </a:p>
        </p:txBody>
      </p:sp>
      <p:sp>
        <p:nvSpPr>
          <p:cNvPr id="162" name="Google Shape;162;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63" name="Google Shape;163;p24"/>
          <p:cNvPicPr preferRelativeResize="0"/>
          <p:nvPr/>
        </p:nvPicPr>
        <p:blipFill>
          <a:blip r:embed="rId3">
            <a:alphaModFix/>
          </a:blip>
          <a:stretch>
            <a:fillRect/>
          </a:stretch>
        </p:blipFill>
        <p:spPr>
          <a:xfrm>
            <a:off x="267800" y="1570060"/>
            <a:ext cx="8472452" cy="2312689"/>
          </a:xfrm>
          <a:prstGeom prst="rect">
            <a:avLst/>
          </a:prstGeom>
          <a:noFill/>
          <a:ln>
            <a:noFill/>
          </a:ln>
        </p:spPr>
      </p:pic>
      <p:pic>
        <p:nvPicPr>
          <p:cNvPr id="164" name="Google Shape;164;p24" title="DFA After.mp3">
            <a:hlinkClick r:id="rId4"/>
          </p:cNvPr>
          <p:cNvPicPr preferRelativeResize="0"/>
          <p:nvPr/>
        </p:nvPicPr>
        <p:blipFill>
          <a:blip r:embed="rId5">
            <a:alphaModFix/>
          </a:blip>
          <a:stretch>
            <a:fillRect/>
          </a:stretch>
        </p:blipFill>
        <p:spPr>
          <a:xfrm>
            <a:off x="311700" y="4066676"/>
            <a:ext cx="763450" cy="763450"/>
          </a:xfrm>
          <a:prstGeom prst="rect">
            <a:avLst/>
          </a:prstGeom>
          <a:noFill/>
          <a:ln>
            <a:noFill/>
          </a:ln>
        </p:spPr>
      </p:pic>
      <p:pic>
        <p:nvPicPr>
          <p:cNvPr id="165" name="Google Shape;165;p24"/>
          <p:cNvPicPr preferRelativeResize="0"/>
          <p:nvPr/>
        </p:nvPicPr>
        <p:blipFill>
          <a:blip r:embed="rId6">
            <a:alphaModFix/>
          </a:blip>
          <a:stretch>
            <a:fillRect/>
          </a:stretch>
        </p:blipFill>
        <p:spPr>
          <a:xfrm>
            <a:off x="6815725" y="76300"/>
            <a:ext cx="1213650" cy="14626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5"/>
          <p:cNvPicPr preferRelativeResize="0"/>
          <p:nvPr/>
        </p:nvPicPr>
        <p:blipFill>
          <a:blip r:embed="rId3">
            <a:alphaModFix/>
          </a:blip>
          <a:stretch>
            <a:fillRect/>
          </a:stretch>
        </p:blipFill>
        <p:spPr>
          <a:xfrm>
            <a:off x="138575" y="1319183"/>
            <a:ext cx="4218400" cy="3470561"/>
          </a:xfrm>
          <a:prstGeom prst="rect">
            <a:avLst/>
          </a:prstGeom>
          <a:noFill/>
          <a:ln>
            <a:noFill/>
          </a:ln>
        </p:spPr>
      </p:pic>
      <p:pic>
        <p:nvPicPr>
          <p:cNvPr id="171" name="Google Shape;171;p25"/>
          <p:cNvPicPr preferRelativeResize="0"/>
          <p:nvPr/>
        </p:nvPicPr>
        <p:blipFill>
          <a:blip r:embed="rId4">
            <a:alphaModFix/>
          </a:blip>
          <a:stretch>
            <a:fillRect/>
          </a:stretch>
        </p:blipFill>
        <p:spPr>
          <a:xfrm>
            <a:off x="4149525" y="1164440"/>
            <a:ext cx="4871626" cy="2039660"/>
          </a:xfrm>
          <a:prstGeom prst="rect">
            <a:avLst/>
          </a:prstGeom>
          <a:noFill/>
          <a:ln>
            <a:noFill/>
          </a:ln>
        </p:spPr>
      </p:pic>
      <p:sp>
        <p:nvSpPr>
          <p:cNvPr id="172" name="Google Shape;172;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Automated Assembly: Subassembly Selection</a:t>
            </a:r>
            <a:endParaRPr/>
          </a:p>
        </p:txBody>
      </p:sp>
      <p:sp>
        <p:nvSpPr>
          <p:cNvPr id="173" name="Google Shape;173;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74" name="Google Shape;174;p25"/>
          <p:cNvPicPr preferRelativeResize="0"/>
          <p:nvPr/>
        </p:nvPicPr>
        <p:blipFill>
          <a:blip r:embed="rId5">
            <a:alphaModFix/>
          </a:blip>
          <a:stretch>
            <a:fillRect/>
          </a:stretch>
        </p:blipFill>
        <p:spPr>
          <a:xfrm>
            <a:off x="4572000" y="3350826"/>
            <a:ext cx="3924549" cy="1706000"/>
          </a:xfrm>
          <a:prstGeom prst="rect">
            <a:avLst/>
          </a:prstGeom>
          <a:noFill/>
          <a:ln>
            <a:noFill/>
          </a:ln>
        </p:spPr>
      </p:pic>
      <p:sp>
        <p:nvSpPr>
          <p:cNvPr id="175" name="Google Shape;175;p25"/>
          <p:cNvSpPr/>
          <p:nvPr/>
        </p:nvSpPr>
        <p:spPr>
          <a:xfrm flipH="1" rot="1601986">
            <a:off x="86825" y="2280534"/>
            <a:ext cx="4108250" cy="2040373"/>
          </a:xfrm>
          <a:prstGeom prst="parallelogram">
            <a:avLst>
              <a:gd fmla="val 54980" name="adj"/>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25"/>
          <p:cNvSpPr/>
          <p:nvPr/>
        </p:nvSpPr>
        <p:spPr>
          <a:xfrm>
            <a:off x="2163100" y="3774250"/>
            <a:ext cx="904200" cy="2232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 name="Google Shape;177;p25"/>
          <p:cNvSpPr/>
          <p:nvPr/>
        </p:nvSpPr>
        <p:spPr>
          <a:xfrm>
            <a:off x="2104125" y="4173250"/>
            <a:ext cx="904200" cy="2232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 name="Google Shape;178;p25"/>
          <p:cNvSpPr/>
          <p:nvPr/>
        </p:nvSpPr>
        <p:spPr>
          <a:xfrm>
            <a:off x="2397425" y="3022175"/>
            <a:ext cx="904200" cy="2232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 name="Google Shape;179;p25"/>
          <p:cNvSpPr/>
          <p:nvPr/>
        </p:nvSpPr>
        <p:spPr>
          <a:xfrm flipH="1">
            <a:off x="6530575" y="1974250"/>
            <a:ext cx="740700" cy="2232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 name="Google Shape;180;p25"/>
          <p:cNvSpPr/>
          <p:nvPr/>
        </p:nvSpPr>
        <p:spPr>
          <a:xfrm flipH="1">
            <a:off x="8189000" y="2850525"/>
            <a:ext cx="740700" cy="2232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 name="Google Shape;181;p25"/>
          <p:cNvSpPr/>
          <p:nvPr/>
        </p:nvSpPr>
        <p:spPr>
          <a:xfrm flipH="1" rot="5400000">
            <a:off x="7749175" y="3164404"/>
            <a:ext cx="291000" cy="2232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25"/>
          <p:cNvSpPr/>
          <p:nvPr/>
        </p:nvSpPr>
        <p:spPr>
          <a:xfrm flipH="1">
            <a:off x="6450800" y="2627325"/>
            <a:ext cx="740700" cy="2232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3" name="Google Shape;183;p25" title="Automated_DFA_Pt1.mp3">
            <a:hlinkClick r:id="rId6"/>
          </p:cNvPr>
          <p:cNvPicPr preferRelativeResize="0"/>
          <p:nvPr/>
        </p:nvPicPr>
        <p:blipFill>
          <a:blip r:embed="rId7">
            <a:alphaModFix/>
          </a:blip>
          <a:stretch>
            <a:fillRect/>
          </a:stretch>
        </p:blipFill>
        <p:spPr>
          <a:xfrm>
            <a:off x="138576" y="4230099"/>
            <a:ext cx="740700" cy="740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Automated Assembly: Before </a:t>
            </a:r>
            <a:endParaRPr/>
          </a:p>
        </p:txBody>
      </p:sp>
      <p:sp>
        <p:nvSpPr>
          <p:cNvPr id="189" name="Google Shape;189;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90" name="Google Shape;190;p26"/>
          <p:cNvSpPr txBox="1"/>
          <p:nvPr/>
        </p:nvSpPr>
        <p:spPr>
          <a:xfrm>
            <a:off x="4523450" y="3316275"/>
            <a:ext cx="4308900" cy="125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DFA Principles considered:</a:t>
            </a:r>
            <a:endParaRPr sz="1800">
              <a:solidFill>
                <a:schemeClr val="dk2"/>
              </a:solidFill>
            </a:endParaRPr>
          </a:p>
          <a:p>
            <a:pPr indent="0" lvl="0" marL="0" rtl="0" algn="l">
              <a:spcBef>
                <a:spcPts val="0"/>
              </a:spcBef>
              <a:spcAft>
                <a:spcPts val="0"/>
              </a:spcAft>
              <a:buNone/>
            </a:pPr>
            <a:r>
              <a:rPr lang="en" sz="1800">
                <a:solidFill>
                  <a:schemeClr val="dk2"/>
                </a:solidFill>
              </a:rPr>
              <a:t>-DFA-1: Reduce Part count</a:t>
            </a:r>
            <a:endParaRPr sz="1800">
              <a:solidFill>
                <a:schemeClr val="dk2"/>
              </a:solidFill>
            </a:endParaRPr>
          </a:p>
          <a:p>
            <a:pPr indent="0" lvl="0" marL="0" rtl="0" algn="l">
              <a:spcBef>
                <a:spcPts val="0"/>
              </a:spcBef>
              <a:spcAft>
                <a:spcPts val="0"/>
              </a:spcAft>
              <a:buNone/>
            </a:pPr>
            <a:r>
              <a:rPr lang="en" sz="1800">
                <a:solidFill>
                  <a:schemeClr val="dk2"/>
                </a:solidFill>
              </a:rPr>
              <a:t>-DFA-2: </a:t>
            </a:r>
            <a:r>
              <a:rPr lang="en" sz="1800">
                <a:solidFill>
                  <a:schemeClr val="dk2"/>
                </a:solidFill>
              </a:rPr>
              <a:t>Reduce</a:t>
            </a:r>
            <a:r>
              <a:rPr lang="en" sz="1800">
                <a:solidFill>
                  <a:schemeClr val="dk2"/>
                </a:solidFill>
              </a:rPr>
              <a:t> fasteners</a:t>
            </a:r>
            <a:endParaRPr sz="1800">
              <a:solidFill>
                <a:schemeClr val="dk2"/>
              </a:solidFill>
            </a:endParaRPr>
          </a:p>
          <a:p>
            <a:pPr indent="0" lvl="0" marL="0" rtl="0" algn="l">
              <a:spcBef>
                <a:spcPts val="0"/>
              </a:spcBef>
              <a:spcAft>
                <a:spcPts val="0"/>
              </a:spcAft>
              <a:buNone/>
            </a:pPr>
            <a:r>
              <a:rPr lang="en" sz="1800">
                <a:solidFill>
                  <a:schemeClr val="dk2"/>
                </a:solidFill>
              </a:rPr>
              <a:t>-DFA-11: Provide locating features</a:t>
            </a:r>
            <a:endParaRPr sz="1800">
              <a:solidFill>
                <a:schemeClr val="dk2"/>
              </a:solidFill>
            </a:endParaRPr>
          </a:p>
        </p:txBody>
      </p:sp>
      <p:pic>
        <p:nvPicPr>
          <p:cNvPr id="191" name="Google Shape;191;p26" title="Automated_DFA_Pt2.mp3">
            <a:hlinkClick r:id="rId3"/>
          </p:cNvPr>
          <p:cNvPicPr preferRelativeResize="0"/>
          <p:nvPr/>
        </p:nvPicPr>
        <p:blipFill>
          <a:blip r:embed="rId4">
            <a:alphaModFix/>
          </a:blip>
          <a:stretch>
            <a:fillRect/>
          </a:stretch>
        </p:blipFill>
        <p:spPr>
          <a:xfrm>
            <a:off x="152400" y="4317150"/>
            <a:ext cx="673950" cy="673950"/>
          </a:xfrm>
          <a:prstGeom prst="rect">
            <a:avLst/>
          </a:prstGeom>
          <a:noFill/>
          <a:ln>
            <a:noFill/>
          </a:ln>
        </p:spPr>
      </p:pic>
      <p:pic>
        <p:nvPicPr>
          <p:cNvPr id="192" name="Google Shape;192;p26"/>
          <p:cNvPicPr preferRelativeResize="0"/>
          <p:nvPr/>
        </p:nvPicPr>
        <p:blipFill>
          <a:blip r:embed="rId5">
            <a:alphaModFix/>
          </a:blip>
          <a:stretch>
            <a:fillRect/>
          </a:stretch>
        </p:blipFill>
        <p:spPr>
          <a:xfrm>
            <a:off x="67525" y="1528500"/>
            <a:ext cx="4181075" cy="2416931"/>
          </a:xfrm>
          <a:prstGeom prst="rect">
            <a:avLst/>
          </a:prstGeom>
          <a:noFill/>
          <a:ln>
            <a:noFill/>
          </a:ln>
        </p:spPr>
      </p:pic>
      <p:pic>
        <p:nvPicPr>
          <p:cNvPr id="193" name="Google Shape;193;p26"/>
          <p:cNvPicPr preferRelativeResize="0"/>
          <p:nvPr/>
        </p:nvPicPr>
        <p:blipFill>
          <a:blip r:embed="rId6">
            <a:alphaModFix/>
          </a:blip>
          <a:stretch>
            <a:fillRect/>
          </a:stretch>
        </p:blipFill>
        <p:spPr>
          <a:xfrm>
            <a:off x="4401000" y="1170125"/>
            <a:ext cx="4590601" cy="189076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Automated Assembly: After</a:t>
            </a:r>
            <a:endParaRPr/>
          </a:p>
        </p:txBody>
      </p:sp>
      <p:sp>
        <p:nvSpPr>
          <p:cNvPr id="199" name="Google Shape;199;p27"/>
          <p:cNvSpPr txBox="1"/>
          <p:nvPr>
            <p:ph idx="12" type="sldNum"/>
          </p:nvPr>
        </p:nvSpPr>
        <p:spPr>
          <a:xfrm>
            <a:off x="8668708"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00" name="Google Shape;200;p27"/>
          <p:cNvPicPr preferRelativeResize="0"/>
          <p:nvPr/>
        </p:nvPicPr>
        <p:blipFill>
          <a:blip r:embed="rId3">
            <a:alphaModFix/>
          </a:blip>
          <a:stretch>
            <a:fillRect/>
          </a:stretch>
        </p:blipFill>
        <p:spPr>
          <a:xfrm>
            <a:off x="3555075" y="3810675"/>
            <a:ext cx="1827875" cy="629800"/>
          </a:xfrm>
          <a:prstGeom prst="rect">
            <a:avLst/>
          </a:prstGeom>
          <a:noFill/>
          <a:ln>
            <a:noFill/>
          </a:ln>
        </p:spPr>
      </p:pic>
      <p:pic>
        <p:nvPicPr>
          <p:cNvPr id="201" name="Google Shape;201;p27" title="Automated_DFA_Pt3.mp3">
            <a:hlinkClick r:id="rId4"/>
          </p:cNvPr>
          <p:cNvPicPr preferRelativeResize="0"/>
          <p:nvPr/>
        </p:nvPicPr>
        <p:blipFill>
          <a:blip r:embed="rId5">
            <a:alphaModFix/>
          </a:blip>
          <a:stretch>
            <a:fillRect/>
          </a:stretch>
        </p:blipFill>
        <p:spPr>
          <a:xfrm>
            <a:off x="8202495" y="95475"/>
            <a:ext cx="629800" cy="629800"/>
          </a:xfrm>
          <a:prstGeom prst="rect">
            <a:avLst/>
          </a:prstGeom>
          <a:noFill/>
          <a:ln>
            <a:noFill/>
          </a:ln>
        </p:spPr>
      </p:pic>
      <p:pic>
        <p:nvPicPr>
          <p:cNvPr id="202" name="Google Shape;202;p27"/>
          <p:cNvPicPr preferRelativeResize="0"/>
          <p:nvPr/>
        </p:nvPicPr>
        <p:blipFill>
          <a:blip r:embed="rId6">
            <a:alphaModFix/>
          </a:blip>
          <a:stretch>
            <a:fillRect/>
          </a:stretch>
        </p:blipFill>
        <p:spPr>
          <a:xfrm>
            <a:off x="180325" y="1017732"/>
            <a:ext cx="3264525" cy="3934169"/>
          </a:xfrm>
          <a:prstGeom prst="rect">
            <a:avLst/>
          </a:prstGeom>
          <a:noFill/>
          <a:ln>
            <a:noFill/>
          </a:ln>
        </p:spPr>
      </p:pic>
      <p:pic>
        <p:nvPicPr>
          <p:cNvPr id="203" name="Google Shape;203;p27"/>
          <p:cNvPicPr preferRelativeResize="0"/>
          <p:nvPr/>
        </p:nvPicPr>
        <p:blipFill>
          <a:blip r:embed="rId7">
            <a:alphaModFix/>
          </a:blip>
          <a:stretch>
            <a:fillRect/>
          </a:stretch>
        </p:blipFill>
        <p:spPr>
          <a:xfrm>
            <a:off x="5493175" y="3810675"/>
            <a:ext cx="819461" cy="629800"/>
          </a:xfrm>
          <a:prstGeom prst="rect">
            <a:avLst/>
          </a:prstGeom>
          <a:noFill/>
          <a:ln>
            <a:noFill/>
          </a:ln>
        </p:spPr>
      </p:pic>
      <p:sp>
        <p:nvSpPr>
          <p:cNvPr id="204" name="Google Shape;204;p27"/>
          <p:cNvSpPr txBox="1"/>
          <p:nvPr/>
        </p:nvSpPr>
        <p:spPr>
          <a:xfrm>
            <a:off x="3657950" y="4440475"/>
            <a:ext cx="1622100" cy="49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chemeClr val="dk2"/>
                </a:solidFill>
              </a:rPr>
              <a:t>Feature 1:</a:t>
            </a:r>
            <a:endParaRPr sz="1300">
              <a:solidFill>
                <a:schemeClr val="dk2"/>
              </a:solidFill>
            </a:endParaRPr>
          </a:p>
          <a:p>
            <a:pPr indent="0" lvl="0" marL="0" rtl="0" algn="ctr">
              <a:spcBef>
                <a:spcPts val="0"/>
              </a:spcBef>
              <a:spcAft>
                <a:spcPts val="0"/>
              </a:spcAft>
              <a:buNone/>
            </a:pPr>
            <a:r>
              <a:rPr lang="en" sz="1300">
                <a:solidFill>
                  <a:schemeClr val="dk2"/>
                </a:solidFill>
              </a:rPr>
              <a:t>Locating pins</a:t>
            </a:r>
            <a:endParaRPr sz="1300">
              <a:solidFill>
                <a:schemeClr val="dk2"/>
              </a:solidFill>
            </a:endParaRPr>
          </a:p>
        </p:txBody>
      </p:sp>
      <p:sp>
        <p:nvSpPr>
          <p:cNvPr id="205" name="Google Shape;205;p27"/>
          <p:cNvSpPr txBox="1"/>
          <p:nvPr/>
        </p:nvSpPr>
        <p:spPr>
          <a:xfrm>
            <a:off x="5071475" y="4313425"/>
            <a:ext cx="1622100" cy="74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chemeClr val="dk2"/>
                </a:solidFill>
              </a:rPr>
              <a:t>Feature 2:</a:t>
            </a:r>
            <a:endParaRPr sz="1300">
              <a:solidFill>
                <a:schemeClr val="dk2"/>
              </a:solidFill>
            </a:endParaRPr>
          </a:p>
          <a:p>
            <a:pPr indent="0" lvl="0" marL="0" rtl="0" algn="ctr">
              <a:spcBef>
                <a:spcPts val="0"/>
              </a:spcBef>
              <a:spcAft>
                <a:spcPts val="0"/>
              </a:spcAft>
              <a:buNone/>
            </a:pPr>
            <a:r>
              <a:rPr lang="en" sz="1300">
                <a:solidFill>
                  <a:schemeClr val="dk2"/>
                </a:solidFill>
              </a:rPr>
              <a:t>Riveting</a:t>
            </a:r>
            <a:r>
              <a:rPr lang="en" sz="1300">
                <a:solidFill>
                  <a:schemeClr val="dk2"/>
                </a:solidFill>
              </a:rPr>
              <a:t> features on pins</a:t>
            </a:r>
            <a:endParaRPr sz="1300">
              <a:solidFill>
                <a:schemeClr val="dk2"/>
              </a:solidFill>
            </a:endParaRPr>
          </a:p>
        </p:txBody>
      </p:sp>
      <p:pic>
        <p:nvPicPr>
          <p:cNvPr id="206" name="Google Shape;206;p27"/>
          <p:cNvPicPr preferRelativeResize="0"/>
          <p:nvPr/>
        </p:nvPicPr>
        <p:blipFill>
          <a:blip r:embed="rId8">
            <a:alphaModFix/>
          </a:blip>
          <a:stretch>
            <a:fillRect/>
          </a:stretch>
        </p:blipFill>
        <p:spPr>
          <a:xfrm>
            <a:off x="6693573" y="3699300"/>
            <a:ext cx="716578" cy="852550"/>
          </a:xfrm>
          <a:prstGeom prst="rect">
            <a:avLst/>
          </a:prstGeom>
          <a:noFill/>
          <a:ln>
            <a:noFill/>
          </a:ln>
        </p:spPr>
      </p:pic>
      <p:pic>
        <p:nvPicPr>
          <p:cNvPr id="207" name="Google Shape;207;p27"/>
          <p:cNvPicPr preferRelativeResize="0"/>
          <p:nvPr/>
        </p:nvPicPr>
        <p:blipFill>
          <a:blip r:embed="rId9">
            <a:alphaModFix/>
          </a:blip>
          <a:stretch>
            <a:fillRect/>
          </a:stretch>
        </p:blipFill>
        <p:spPr>
          <a:xfrm>
            <a:off x="3597250" y="1170125"/>
            <a:ext cx="4722962" cy="2488151"/>
          </a:xfrm>
          <a:prstGeom prst="rect">
            <a:avLst/>
          </a:prstGeom>
          <a:noFill/>
          <a:ln>
            <a:noFill/>
          </a:ln>
        </p:spPr>
      </p:pic>
      <p:sp>
        <p:nvSpPr>
          <p:cNvPr id="208" name="Google Shape;208;p27"/>
          <p:cNvSpPr txBox="1"/>
          <p:nvPr/>
        </p:nvSpPr>
        <p:spPr>
          <a:xfrm>
            <a:off x="6637650" y="4440475"/>
            <a:ext cx="2542200" cy="74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chemeClr val="dk2"/>
                </a:solidFill>
              </a:rPr>
              <a:t>Feature 3:</a:t>
            </a:r>
            <a:endParaRPr sz="1300">
              <a:solidFill>
                <a:schemeClr val="dk2"/>
              </a:solidFill>
            </a:endParaRPr>
          </a:p>
          <a:p>
            <a:pPr indent="0" lvl="0" marL="0" rtl="0" algn="ctr">
              <a:spcBef>
                <a:spcPts val="0"/>
              </a:spcBef>
              <a:spcAft>
                <a:spcPts val="0"/>
              </a:spcAft>
              <a:buNone/>
            </a:pPr>
            <a:r>
              <a:rPr lang="en" sz="1300">
                <a:solidFill>
                  <a:schemeClr val="dk2"/>
                </a:solidFill>
              </a:rPr>
              <a:t>Combine hole/rivet for handle and big link</a:t>
            </a:r>
            <a:endParaRPr sz="1300">
              <a:solidFill>
                <a:schemeClr val="dk2"/>
              </a:solidFill>
            </a:endParaRPr>
          </a:p>
        </p:txBody>
      </p:sp>
      <p:pic>
        <p:nvPicPr>
          <p:cNvPr id="209" name="Google Shape;209;p27"/>
          <p:cNvPicPr preferRelativeResize="0"/>
          <p:nvPr/>
        </p:nvPicPr>
        <p:blipFill rotWithShape="1">
          <a:blip r:embed="rId10">
            <a:alphaModFix/>
          </a:blip>
          <a:srcRect b="8759" l="0" r="0" t="-8760"/>
          <a:stretch/>
        </p:blipFill>
        <p:spPr>
          <a:xfrm>
            <a:off x="8360950" y="2613744"/>
            <a:ext cx="716575" cy="1938119"/>
          </a:xfrm>
          <a:prstGeom prst="rect">
            <a:avLst/>
          </a:prstGeom>
          <a:noFill/>
          <a:ln>
            <a:noFill/>
          </a:ln>
        </p:spPr>
      </p:pic>
      <p:sp>
        <p:nvSpPr>
          <p:cNvPr id="210" name="Google Shape;210;p27"/>
          <p:cNvSpPr/>
          <p:nvPr/>
        </p:nvSpPr>
        <p:spPr>
          <a:xfrm>
            <a:off x="7298250" y="4201800"/>
            <a:ext cx="1221000" cy="197100"/>
          </a:xfrm>
          <a:prstGeom prst="righ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1" name="Google Shape;211;p27"/>
          <p:cNvSpPr/>
          <p:nvPr/>
        </p:nvSpPr>
        <p:spPr>
          <a:xfrm>
            <a:off x="6897675" y="3871525"/>
            <a:ext cx="354300" cy="6297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 name="Google Shape;212;p27"/>
          <p:cNvSpPr/>
          <p:nvPr/>
        </p:nvSpPr>
        <p:spPr>
          <a:xfrm>
            <a:off x="8569650" y="4103125"/>
            <a:ext cx="354300" cy="4905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8"/>
          <p:cNvSpPr txBox="1"/>
          <p:nvPr>
            <p:ph type="title"/>
          </p:nvPr>
        </p:nvSpPr>
        <p:spPr>
          <a:xfrm>
            <a:off x="247125" y="-109550"/>
            <a:ext cx="4662900" cy="393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54395"/>
              <a:buNone/>
            </a:pPr>
            <a:r>
              <a:rPr lang="en" sz="1820"/>
              <a:t>Design for Manufacturing: Process Selection </a:t>
            </a:r>
            <a:endParaRPr sz="1820"/>
          </a:p>
        </p:txBody>
      </p:sp>
      <p:sp>
        <p:nvSpPr>
          <p:cNvPr id="218" name="Google Shape;218;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19" name="Google Shape;219;p28"/>
          <p:cNvGraphicFramePr/>
          <p:nvPr/>
        </p:nvGraphicFramePr>
        <p:xfrm>
          <a:off x="247125" y="241275"/>
          <a:ext cx="3000000" cy="3000000"/>
        </p:xfrm>
        <a:graphic>
          <a:graphicData uri="http://schemas.openxmlformats.org/drawingml/2006/table">
            <a:tbl>
              <a:tblPr>
                <a:noFill/>
                <a:tableStyleId>{37E23561-2A9D-4901-89E7-7248E3422C4F}</a:tableStyleId>
              </a:tblPr>
              <a:tblGrid>
                <a:gridCol w="1837300"/>
                <a:gridCol w="1359700"/>
                <a:gridCol w="1048675"/>
                <a:gridCol w="1066250"/>
                <a:gridCol w="1023525"/>
                <a:gridCol w="1173175"/>
                <a:gridCol w="1141125"/>
              </a:tblGrid>
              <a:tr h="381000">
                <a:tc>
                  <a:txBody>
                    <a:bodyPr/>
                    <a:lstStyle/>
                    <a:p>
                      <a:pPr indent="0" lvl="0" marL="0" rtl="0" algn="l">
                        <a:spcBef>
                          <a:spcPts val="0"/>
                        </a:spcBef>
                        <a:spcAft>
                          <a:spcPts val="0"/>
                        </a:spcAft>
                        <a:buNone/>
                      </a:pPr>
                      <a:r>
                        <a:rPr b="1" lang="en" sz="1000"/>
                        <a:t>Aluminum Metal (non ferrous)</a:t>
                      </a:r>
                      <a:endParaRPr b="1" sz="10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Folded Sheet Metal</a:t>
                      </a:r>
                      <a:endParaRPr b="1" sz="10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1.64 kg</a:t>
                      </a:r>
                      <a:endParaRPr b="1" sz="10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0.5 mm </a:t>
                      </a:r>
                      <a:endParaRPr b="1" sz="10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0.1 mm </a:t>
                      </a:r>
                      <a:endParaRPr b="1" sz="10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Not Strict </a:t>
                      </a:r>
                      <a:endParaRPr b="1" sz="10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168 000</a:t>
                      </a:r>
                      <a:endParaRPr b="1" sz="10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 sz="1000"/>
                        <a:t>Process Compatible with Material </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Shape</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Mass</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Section Thickness</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Tolerance</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Surface Roughness</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000"/>
                        <a:t>Economic Batch Size</a:t>
                      </a:r>
                      <a:endParaRPr b="1"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000"/>
                        <a:t>Sand Casting</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t>Fails</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000"/>
                        <a:t>Die Casting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t>Fails</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000"/>
                        <a:t>Investment Casting</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t>Fails</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000"/>
                        <a:t>Centrifugal Casting</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t>Fails</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000"/>
                        <a:t>Forging</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t>Fails</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000"/>
                        <a:t>Extrusion</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t>Fails</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000"/>
                        <a:t>Sheet forming</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r>
              <a:tr h="381000">
                <a:tc>
                  <a:txBody>
                    <a:bodyPr/>
                    <a:lstStyle/>
                    <a:p>
                      <a:pPr indent="0" lvl="0" marL="0" rtl="0" algn="l">
                        <a:spcBef>
                          <a:spcPts val="0"/>
                        </a:spcBef>
                        <a:spcAft>
                          <a:spcPts val="0"/>
                        </a:spcAft>
                        <a:buNone/>
                      </a:pPr>
                      <a:r>
                        <a:rPr lang="en" sz="1000"/>
                        <a:t>Powder methods</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Fails</a:t>
                      </a:r>
                      <a:endParaRPr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Clr>
                          <a:schemeClr val="dk1"/>
                        </a:buClr>
                        <a:buSzPts val="1100"/>
                        <a:buFont typeface="Arial"/>
                        <a:buNone/>
                      </a:pPr>
                      <a:r>
                        <a:t/>
                      </a:r>
                      <a:endParaRPr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000"/>
                        <a:t>Electro-Machining</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rPr>
                        <a:t>Capable</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t>Fails</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000"/>
                        <a:t>Machining</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None/>
                      </a:pPr>
                      <a:r>
                        <a:rPr lang="en" sz="1000">
                          <a:solidFill>
                            <a:schemeClr val="dk1"/>
                          </a:solidFill>
                        </a:rPr>
                        <a:t>Capable</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None/>
                      </a:pPr>
                      <a:r>
                        <a:rPr lang="en" sz="1000">
                          <a:solidFill>
                            <a:schemeClr val="dk1"/>
                          </a:solidFill>
                        </a:rPr>
                        <a:t>Capable</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None/>
                      </a:pPr>
                      <a:r>
                        <a:rPr lang="en" sz="1000">
                          <a:solidFill>
                            <a:schemeClr val="dk1"/>
                          </a:solidFill>
                        </a:rPr>
                        <a:t>Capable</a:t>
                      </a:r>
                      <a:endParaRPr sz="10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None/>
                      </a:pPr>
                      <a:r>
                        <a:rPr lang="en" sz="1000">
                          <a:solidFill>
                            <a:schemeClr val="dk1"/>
                          </a:solidFill>
                        </a:rPr>
                        <a:t>Capable</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None/>
                      </a:pPr>
                      <a:r>
                        <a:rPr lang="en" sz="1000">
                          <a:solidFill>
                            <a:schemeClr val="dk1"/>
                          </a:solidFill>
                        </a:rPr>
                        <a:t>Capable</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None/>
                      </a:pPr>
                      <a:r>
                        <a:rPr lang="en" sz="1000">
                          <a:solidFill>
                            <a:schemeClr val="dk1"/>
                          </a:solidFill>
                        </a:rPr>
                        <a:t>Capable</a:t>
                      </a:r>
                      <a:endParaRPr sz="1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r>
            </a:tbl>
          </a:graphicData>
        </a:graphic>
      </p:graphicFrame>
      <p:sp>
        <p:nvSpPr>
          <p:cNvPr id="220" name="Google Shape;220;p28"/>
          <p:cNvSpPr/>
          <p:nvPr/>
        </p:nvSpPr>
        <p:spPr>
          <a:xfrm>
            <a:off x="173225" y="3541625"/>
            <a:ext cx="8847900" cy="4812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21" name="Google Shape;221;p28" title="Process selection Sheet Metal.mp3">
            <a:hlinkClick r:id="rId3"/>
          </p:cNvPr>
          <p:cNvPicPr preferRelativeResize="0"/>
          <p:nvPr/>
        </p:nvPicPr>
        <p:blipFill>
          <a:blip r:embed="rId4">
            <a:alphaModFix/>
          </a:blip>
          <a:stretch>
            <a:fillRect/>
          </a:stretch>
        </p:blipFill>
        <p:spPr>
          <a:xfrm>
            <a:off x="5101850" y="44075"/>
            <a:ext cx="457200" cy="457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9"/>
          <p:cNvSpPr txBox="1"/>
          <p:nvPr>
            <p:ph type="title"/>
          </p:nvPr>
        </p:nvSpPr>
        <p:spPr>
          <a:xfrm>
            <a:off x="204775" y="1028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Manufacturing: Process Selection </a:t>
            </a:r>
            <a:endParaRPr/>
          </a:p>
        </p:txBody>
      </p:sp>
      <p:sp>
        <p:nvSpPr>
          <p:cNvPr id="227" name="Google Shape;227;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28" name="Google Shape;228;p29"/>
          <p:cNvGraphicFramePr/>
          <p:nvPr/>
        </p:nvGraphicFramePr>
        <p:xfrm>
          <a:off x="182975" y="675550"/>
          <a:ext cx="3000000" cy="3000000"/>
        </p:xfrm>
        <a:graphic>
          <a:graphicData uri="http://schemas.openxmlformats.org/drawingml/2006/table">
            <a:tbl>
              <a:tblPr>
                <a:noFill/>
                <a:tableStyleId>{37E23561-2A9D-4901-89E7-7248E3422C4F}</a:tableStyleId>
              </a:tblPr>
              <a:tblGrid>
                <a:gridCol w="1837300"/>
                <a:gridCol w="1263475"/>
                <a:gridCol w="909625"/>
                <a:gridCol w="1034200"/>
                <a:gridCol w="1173200"/>
                <a:gridCol w="1173200"/>
                <a:gridCol w="1173200"/>
              </a:tblGrid>
              <a:tr h="381000">
                <a:tc>
                  <a:txBody>
                    <a:bodyPr/>
                    <a:lstStyle/>
                    <a:p>
                      <a:pPr indent="0" lvl="0" marL="0" rtl="0" algn="l">
                        <a:spcBef>
                          <a:spcPts val="0"/>
                        </a:spcBef>
                        <a:spcAft>
                          <a:spcPts val="0"/>
                        </a:spcAft>
                        <a:buNone/>
                      </a:pPr>
                      <a:r>
                        <a:rPr b="1" lang="en" sz="1300"/>
                        <a:t>Thermoplastics</a:t>
                      </a:r>
                      <a:endParaRPr b="1" sz="1300"/>
                    </a:p>
                    <a:p>
                      <a:pPr indent="0" lvl="0" marL="0" rtl="0" algn="l">
                        <a:spcBef>
                          <a:spcPts val="0"/>
                        </a:spcBef>
                        <a:spcAft>
                          <a:spcPts val="0"/>
                        </a:spcAft>
                        <a:buNone/>
                      </a:pPr>
                      <a:r>
                        <a:rPr b="1" lang="en" sz="1300"/>
                        <a:t>ABS </a:t>
                      </a:r>
                      <a:endParaRPr b="1" sz="1300"/>
                    </a:p>
                  </a:txBody>
                  <a:tcPr marT="91425" marB="91425" marR="91425" marL="91425">
                    <a:lnL cap="flat" cmpd="sng" w="9525">
                      <a:solidFill>
                        <a:srgbClr val="D8D8D8"/>
                      </a:solidFill>
                      <a:prstDash val="solid"/>
                      <a:round/>
                      <a:headEnd len="sm" w="sm" type="none"/>
                      <a:tailEnd len="sm" w="sm" type="none"/>
                    </a:lnL>
                    <a:lnR cap="flat" cmpd="sng" w="9525">
                      <a:solidFill>
                        <a:srgbClr val="D8D8D8"/>
                      </a:solidFill>
                      <a:prstDash val="solid"/>
                      <a:round/>
                      <a:headEnd len="sm" w="sm" type="none"/>
                      <a:tailEnd len="sm" w="sm" type="none"/>
                    </a:lnR>
                    <a:lnT cap="flat" cmpd="sng" w="9525">
                      <a:solidFill>
                        <a:srgbClr val="D8D8D8"/>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Prismatic (non circular)</a:t>
                      </a:r>
                      <a:endParaRPr b="1" sz="1300"/>
                    </a:p>
                  </a:txBody>
                  <a:tcPr marT="91425" marB="91425" marR="91425" marL="91425">
                    <a:lnL cap="flat" cmpd="sng" w="9525">
                      <a:solidFill>
                        <a:srgbClr val="D8D8D8"/>
                      </a:solidFill>
                      <a:prstDash val="solid"/>
                      <a:round/>
                      <a:headEnd len="sm" w="sm" type="none"/>
                      <a:tailEnd len="sm" w="sm" type="none"/>
                    </a:lnL>
                    <a:lnR cap="flat" cmpd="sng" w="9525">
                      <a:solidFill>
                        <a:srgbClr val="D8D8D8"/>
                      </a:solidFill>
                      <a:prstDash val="solid"/>
                      <a:round/>
                      <a:headEnd len="sm" w="sm" type="none"/>
                      <a:tailEnd len="sm" w="sm" type="none"/>
                    </a:lnR>
                    <a:lnT cap="flat" cmpd="sng" w="9525">
                      <a:solidFill>
                        <a:srgbClr val="D8D8D8"/>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2.14kg</a:t>
                      </a:r>
                      <a:endParaRPr b="1" sz="1300"/>
                    </a:p>
                  </a:txBody>
                  <a:tcPr marT="91425" marB="91425" marR="91425" marL="91425">
                    <a:lnL cap="flat" cmpd="sng" w="9525">
                      <a:solidFill>
                        <a:srgbClr val="D8D8D8"/>
                      </a:solidFill>
                      <a:prstDash val="solid"/>
                      <a:round/>
                      <a:headEnd len="sm" w="sm" type="none"/>
                      <a:tailEnd len="sm" w="sm" type="none"/>
                    </a:lnL>
                    <a:lnR cap="flat" cmpd="sng" w="9525">
                      <a:solidFill>
                        <a:srgbClr val="D8D8D8"/>
                      </a:solidFill>
                      <a:prstDash val="solid"/>
                      <a:round/>
                      <a:headEnd len="sm" w="sm" type="none"/>
                      <a:tailEnd len="sm" w="sm" type="none"/>
                    </a:lnR>
                    <a:lnT cap="flat" cmpd="sng" w="9525">
                      <a:solidFill>
                        <a:srgbClr val="D8D8D8"/>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3</a:t>
                      </a:r>
                      <a:r>
                        <a:rPr b="1" lang="en" sz="1300"/>
                        <a:t> mm </a:t>
                      </a:r>
                      <a:endParaRPr b="1" sz="1300"/>
                    </a:p>
                  </a:txBody>
                  <a:tcPr marT="91425" marB="91425" marR="91425" marL="91425">
                    <a:lnL cap="flat" cmpd="sng" w="9525">
                      <a:solidFill>
                        <a:srgbClr val="D8D8D8"/>
                      </a:solidFill>
                      <a:prstDash val="solid"/>
                      <a:round/>
                      <a:headEnd len="sm" w="sm" type="none"/>
                      <a:tailEnd len="sm" w="sm" type="none"/>
                    </a:lnL>
                    <a:lnR cap="flat" cmpd="sng" w="9525">
                      <a:solidFill>
                        <a:srgbClr val="D8D8D8"/>
                      </a:solidFill>
                      <a:prstDash val="solid"/>
                      <a:round/>
                      <a:headEnd len="sm" w="sm" type="none"/>
                      <a:tailEnd len="sm" w="sm" type="none"/>
                    </a:lnR>
                    <a:lnT cap="flat" cmpd="sng" w="9525">
                      <a:solidFill>
                        <a:srgbClr val="D8D8D8"/>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0.5 mm</a:t>
                      </a:r>
                      <a:endParaRPr b="1" sz="1300"/>
                    </a:p>
                  </a:txBody>
                  <a:tcPr marT="91425" marB="91425" marR="91425" marL="91425">
                    <a:lnL cap="flat" cmpd="sng" w="9525">
                      <a:solidFill>
                        <a:srgbClr val="D8D8D8"/>
                      </a:solidFill>
                      <a:prstDash val="solid"/>
                      <a:round/>
                      <a:headEnd len="sm" w="sm" type="none"/>
                      <a:tailEnd len="sm" w="sm" type="none"/>
                    </a:lnL>
                    <a:lnR cap="flat" cmpd="sng" w="9525">
                      <a:solidFill>
                        <a:srgbClr val="D8D8D8"/>
                      </a:solidFill>
                      <a:prstDash val="solid"/>
                      <a:round/>
                      <a:headEnd len="sm" w="sm" type="none"/>
                      <a:tailEnd len="sm" w="sm" type="none"/>
                    </a:lnR>
                    <a:lnT cap="flat" cmpd="sng" w="9525">
                      <a:solidFill>
                        <a:srgbClr val="D8D8D8"/>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Not Strict </a:t>
                      </a:r>
                      <a:endParaRPr b="1" sz="1300"/>
                    </a:p>
                  </a:txBody>
                  <a:tcPr marT="91425" marB="91425" marR="91425" marL="91425">
                    <a:lnL cap="flat" cmpd="sng" w="9525">
                      <a:solidFill>
                        <a:srgbClr val="D8D8D8"/>
                      </a:solidFill>
                      <a:prstDash val="solid"/>
                      <a:round/>
                      <a:headEnd len="sm" w="sm" type="none"/>
                      <a:tailEnd len="sm" w="sm" type="none"/>
                    </a:lnL>
                    <a:lnR cap="flat" cmpd="sng" w="9525">
                      <a:solidFill>
                        <a:srgbClr val="D8D8D8"/>
                      </a:solidFill>
                      <a:prstDash val="solid"/>
                      <a:round/>
                      <a:headEnd len="sm" w="sm" type="none"/>
                      <a:tailEnd len="sm" w="sm" type="none"/>
                    </a:lnR>
                    <a:lnT cap="flat" cmpd="sng" w="9525">
                      <a:solidFill>
                        <a:srgbClr val="D8D8D8"/>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168 000</a:t>
                      </a:r>
                      <a:endParaRPr b="1" sz="1300"/>
                    </a:p>
                  </a:txBody>
                  <a:tcPr marT="91425" marB="91425" marR="91425" marL="91425">
                    <a:lnL cap="flat" cmpd="sng" w="9525">
                      <a:solidFill>
                        <a:srgbClr val="D8D8D8"/>
                      </a:solidFill>
                      <a:prstDash val="solid"/>
                      <a:round/>
                      <a:headEnd len="sm" w="sm" type="none"/>
                      <a:tailEnd len="sm" w="sm" type="none"/>
                    </a:lnL>
                    <a:lnR cap="flat" cmpd="sng" w="9525">
                      <a:solidFill>
                        <a:srgbClr val="D8D8D8"/>
                      </a:solidFill>
                      <a:prstDash val="solid"/>
                      <a:round/>
                      <a:headEnd len="sm" w="sm" type="none"/>
                      <a:tailEnd len="sm" w="sm" type="none"/>
                    </a:lnR>
                    <a:lnT cap="flat" cmpd="sng" w="9525">
                      <a:solidFill>
                        <a:srgbClr val="D8D8D8"/>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 sz="1300"/>
                        <a:t>Process Compatible with Material </a:t>
                      </a:r>
                      <a:endParaRPr b="1"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Shape</a:t>
                      </a:r>
                      <a:endParaRPr b="1"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Mass</a:t>
                      </a:r>
                      <a:endParaRPr b="1"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Section Thickness</a:t>
                      </a:r>
                      <a:endParaRPr b="1"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Tolerance</a:t>
                      </a:r>
                      <a:endParaRPr b="1"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Surface Roughness</a:t>
                      </a:r>
                      <a:endParaRPr b="1"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1300"/>
                        <a:t>Economic Batch Size</a:t>
                      </a:r>
                      <a:endParaRPr b="1"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300"/>
                        <a:t>Machining</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None/>
                      </a:pPr>
                      <a:r>
                        <a:rPr lang="en" sz="1300"/>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r>
              <a:tr h="381000">
                <a:tc>
                  <a:txBody>
                    <a:bodyPr/>
                    <a:lstStyle/>
                    <a:p>
                      <a:pPr indent="0" lvl="0" marL="0" rtl="0" algn="l">
                        <a:spcBef>
                          <a:spcPts val="0"/>
                        </a:spcBef>
                        <a:spcAft>
                          <a:spcPts val="0"/>
                        </a:spcAft>
                        <a:buNone/>
                      </a:pPr>
                      <a:r>
                        <a:rPr lang="en" sz="1300"/>
                        <a:t>Injection moulding</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Capable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FF00"/>
                    </a:solidFill>
                  </a:tcPr>
                </a:tc>
              </a:tr>
              <a:tr h="381000">
                <a:tc>
                  <a:txBody>
                    <a:bodyPr/>
                    <a:lstStyle/>
                    <a:p>
                      <a:pPr indent="0" lvl="0" marL="0" rtl="0" algn="l">
                        <a:spcBef>
                          <a:spcPts val="0"/>
                        </a:spcBef>
                        <a:spcAft>
                          <a:spcPts val="0"/>
                        </a:spcAft>
                        <a:buNone/>
                      </a:pPr>
                      <a:r>
                        <a:rPr lang="en" sz="1300"/>
                        <a:t>Blow moulding</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300"/>
                        <a:t>Fails</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300"/>
                        <a:t>Compression moulding</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Fails</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300"/>
                        <a:t>Rotational moulding</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Fails</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300"/>
                        <a:t>Thermoforming</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Fails</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r h="381000">
                <a:tc>
                  <a:txBody>
                    <a:bodyPr/>
                    <a:lstStyle/>
                    <a:p>
                      <a:pPr indent="0" lvl="0" marL="0" rtl="0" algn="l">
                        <a:spcBef>
                          <a:spcPts val="0"/>
                        </a:spcBef>
                        <a:spcAft>
                          <a:spcPts val="0"/>
                        </a:spcAft>
                        <a:buNone/>
                      </a:pPr>
                      <a:r>
                        <a:rPr lang="en" sz="1300"/>
                        <a:t>Additive manufacture</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300">
                          <a:solidFill>
                            <a:schemeClr val="dk1"/>
                          </a:solidFill>
                        </a:rPr>
                        <a:t>Fails</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rtl="0" algn="l">
                        <a:spcBef>
                          <a:spcPts val="0"/>
                        </a:spcBef>
                        <a:spcAft>
                          <a:spcPts val="0"/>
                        </a:spcAft>
                        <a:buNone/>
                      </a:pPr>
                      <a:r>
                        <a:t/>
                      </a:r>
                      <a:endParaRPr sz="13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r>
            </a:tbl>
          </a:graphicData>
        </a:graphic>
      </p:graphicFrame>
      <p:sp>
        <p:nvSpPr>
          <p:cNvPr id="229" name="Google Shape;229;p29"/>
          <p:cNvSpPr/>
          <p:nvPr/>
        </p:nvSpPr>
        <p:spPr>
          <a:xfrm>
            <a:off x="41125" y="2214700"/>
            <a:ext cx="8847900" cy="3936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30" name="Google Shape;230;p29" title="Process selection Injection Moulding.mp3">
            <a:hlinkClick r:id="rId3"/>
          </p:cNvPr>
          <p:cNvPicPr preferRelativeResize="0"/>
          <p:nvPr/>
        </p:nvPicPr>
        <p:blipFill>
          <a:blip r:embed="rId4">
            <a:alphaModFix/>
          </a:blip>
          <a:stretch>
            <a:fillRect/>
          </a:stretch>
        </p:blipFill>
        <p:spPr>
          <a:xfrm>
            <a:off x="6749400" y="160600"/>
            <a:ext cx="457200" cy="457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Sheet Metal Manufacturing (Original)</a:t>
            </a:r>
            <a:endParaRPr/>
          </a:p>
        </p:txBody>
      </p:sp>
      <p:sp>
        <p:nvSpPr>
          <p:cNvPr id="236" name="Google Shape;236;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37" name="Google Shape;237;p30"/>
          <p:cNvPicPr preferRelativeResize="0"/>
          <p:nvPr/>
        </p:nvPicPr>
        <p:blipFill rotWithShape="1">
          <a:blip r:embed="rId3">
            <a:alphaModFix/>
          </a:blip>
          <a:srcRect b="0" l="14148" r="11463" t="3883"/>
          <a:stretch/>
        </p:blipFill>
        <p:spPr>
          <a:xfrm>
            <a:off x="311700" y="1192050"/>
            <a:ext cx="4398200" cy="2941750"/>
          </a:xfrm>
          <a:prstGeom prst="rect">
            <a:avLst/>
          </a:prstGeom>
          <a:noFill/>
          <a:ln>
            <a:noFill/>
          </a:ln>
        </p:spPr>
      </p:pic>
      <p:pic>
        <p:nvPicPr>
          <p:cNvPr id="238" name="Google Shape;238;p30"/>
          <p:cNvPicPr preferRelativeResize="0"/>
          <p:nvPr/>
        </p:nvPicPr>
        <p:blipFill rotWithShape="1">
          <a:blip r:embed="rId4">
            <a:alphaModFix/>
          </a:blip>
          <a:srcRect b="34348" l="0" r="27562" t="0"/>
          <a:stretch/>
        </p:blipFill>
        <p:spPr>
          <a:xfrm>
            <a:off x="5129700" y="1130050"/>
            <a:ext cx="2843275" cy="1723200"/>
          </a:xfrm>
          <a:prstGeom prst="rect">
            <a:avLst/>
          </a:prstGeom>
          <a:noFill/>
          <a:ln>
            <a:noFill/>
          </a:ln>
        </p:spPr>
      </p:pic>
      <p:graphicFrame>
        <p:nvGraphicFramePr>
          <p:cNvPr id="239" name="Google Shape;239;p30"/>
          <p:cNvGraphicFramePr/>
          <p:nvPr/>
        </p:nvGraphicFramePr>
        <p:xfrm>
          <a:off x="5074900" y="3200313"/>
          <a:ext cx="3000000" cy="3000000"/>
        </p:xfrm>
        <a:graphic>
          <a:graphicData uri="http://schemas.openxmlformats.org/drawingml/2006/table">
            <a:tbl>
              <a:tblPr>
                <a:noFill/>
                <a:tableStyleId>{37E23561-2A9D-4901-89E7-7248E3422C4F}</a:tableStyleId>
              </a:tblPr>
              <a:tblGrid>
                <a:gridCol w="1878700"/>
                <a:gridCol w="1878700"/>
              </a:tblGrid>
              <a:tr h="193775">
                <a:tc>
                  <a:txBody>
                    <a:bodyPr/>
                    <a:lstStyle/>
                    <a:p>
                      <a:pPr indent="0" lvl="0" marL="0" rtl="0" algn="l">
                        <a:spcBef>
                          <a:spcPts val="0"/>
                        </a:spcBef>
                        <a:spcAft>
                          <a:spcPts val="0"/>
                        </a:spcAft>
                        <a:buNone/>
                      </a:pPr>
                      <a:r>
                        <a:rPr lang="en" sz="1200"/>
                        <a:t>Material Cost</a:t>
                      </a:r>
                      <a:endParaRPr sz="1200"/>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 sz="1200"/>
                        <a:t>$0.61/part</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6625">
                <a:tc>
                  <a:txBody>
                    <a:bodyPr/>
                    <a:lstStyle/>
                    <a:p>
                      <a:pPr indent="0" lvl="0" marL="0" rtl="0" algn="l">
                        <a:spcBef>
                          <a:spcPts val="0"/>
                        </a:spcBef>
                        <a:spcAft>
                          <a:spcPts val="0"/>
                        </a:spcAft>
                        <a:buNone/>
                      </a:pPr>
                      <a:r>
                        <a:rPr lang="en" sz="1200"/>
                        <a:t>Operational Cost</a:t>
                      </a:r>
                      <a:endParaRPr sz="1200"/>
                    </a:p>
                  </a:txBody>
                  <a:tcPr marT="91425" marB="91425" marR="91425" marL="91425"/>
                </a:tc>
                <a:tc>
                  <a:txBody>
                    <a:bodyPr/>
                    <a:lstStyle/>
                    <a:p>
                      <a:pPr indent="0" lvl="0" marL="0" rtl="0" algn="l">
                        <a:spcBef>
                          <a:spcPts val="0"/>
                        </a:spcBef>
                        <a:spcAft>
                          <a:spcPts val="0"/>
                        </a:spcAft>
                        <a:buNone/>
                      </a:pPr>
                      <a:r>
                        <a:rPr lang="en" sz="1200"/>
                        <a:t>$1.16</a:t>
                      </a:r>
                      <a:r>
                        <a:rPr lang="en" sz="1200">
                          <a:solidFill>
                            <a:schemeClr val="dk1"/>
                          </a:solidFill>
                        </a:rPr>
                        <a:t>/part</a:t>
                      </a:r>
                      <a:endParaRPr sz="1200"/>
                    </a:p>
                  </a:txBody>
                  <a:tcPr marT="91425" marB="91425" marR="91425" marL="91425">
                    <a:lnT cap="flat" cmpd="sng" w="9525">
                      <a:solidFill>
                        <a:srgbClr val="9E9E9E"/>
                      </a:solidFill>
                      <a:prstDash val="solid"/>
                      <a:round/>
                      <a:headEnd len="sm" w="sm" type="none"/>
                      <a:tailEnd len="sm" w="sm" type="none"/>
                    </a:lnT>
                  </a:tcPr>
                </a:tc>
              </a:tr>
              <a:tr h="326625">
                <a:tc>
                  <a:txBody>
                    <a:bodyPr/>
                    <a:lstStyle/>
                    <a:p>
                      <a:pPr indent="0" lvl="0" marL="0" rtl="0" algn="l">
                        <a:spcBef>
                          <a:spcPts val="0"/>
                        </a:spcBef>
                        <a:spcAft>
                          <a:spcPts val="0"/>
                        </a:spcAft>
                        <a:buNone/>
                      </a:pPr>
                      <a:r>
                        <a:rPr lang="en" sz="1200"/>
                        <a:t>Mold Cost</a:t>
                      </a:r>
                      <a:endParaRPr sz="1200"/>
                    </a:p>
                  </a:txBody>
                  <a:tcPr marT="91425" marB="91425" marR="91425" marL="91425"/>
                </a:tc>
                <a:tc>
                  <a:txBody>
                    <a:bodyPr/>
                    <a:lstStyle/>
                    <a:p>
                      <a:pPr indent="0" lvl="0" marL="0" rtl="0" algn="l">
                        <a:spcBef>
                          <a:spcPts val="0"/>
                        </a:spcBef>
                        <a:spcAft>
                          <a:spcPts val="0"/>
                        </a:spcAft>
                        <a:buNone/>
                      </a:pPr>
                      <a:r>
                        <a:rPr lang="en" sz="1200"/>
                        <a:t>$0.14</a:t>
                      </a:r>
                      <a:r>
                        <a:rPr lang="en" sz="1200">
                          <a:solidFill>
                            <a:schemeClr val="dk1"/>
                          </a:solidFill>
                        </a:rPr>
                        <a:t>/part</a:t>
                      </a:r>
                      <a:endParaRPr sz="1200"/>
                    </a:p>
                  </a:txBody>
                  <a:tcPr marT="91425" marB="91425" marR="91425" marL="91425"/>
                </a:tc>
              </a:tr>
              <a:tr h="208725">
                <a:tc>
                  <a:txBody>
                    <a:bodyPr/>
                    <a:lstStyle/>
                    <a:p>
                      <a:pPr indent="0" lvl="0" marL="0" rtl="0" algn="l">
                        <a:spcBef>
                          <a:spcPts val="0"/>
                        </a:spcBef>
                        <a:spcAft>
                          <a:spcPts val="0"/>
                        </a:spcAft>
                        <a:buNone/>
                      </a:pPr>
                      <a:r>
                        <a:rPr b="1" lang="en" sz="1200"/>
                        <a:t>Total Cost per Part</a:t>
                      </a:r>
                      <a:endParaRPr b="1" sz="1200"/>
                    </a:p>
                  </a:txBody>
                  <a:tcPr marT="91425" marB="91425" marR="91425" marL="91425"/>
                </a:tc>
                <a:tc>
                  <a:txBody>
                    <a:bodyPr/>
                    <a:lstStyle/>
                    <a:p>
                      <a:pPr indent="0" lvl="0" marL="0" rtl="0" algn="l">
                        <a:spcBef>
                          <a:spcPts val="0"/>
                        </a:spcBef>
                        <a:spcAft>
                          <a:spcPts val="0"/>
                        </a:spcAft>
                        <a:buNone/>
                      </a:pPr>
                      <a:r>
                        <a:rPr b="1" lang="en" sz="1200"/>
                        <a:t>$1.91</a:t>
                      </a:r>
                      <a:r>
                        <a:rPr b="1" lang="en" sz="1200">
                          <a:solidFill>
                            <a:schemeClr val="dk1"/>
                          </a:solidFill>
                        </a:rPr>
                        <a:t>/part</a:t>
                      </a:r>
                      <a:endParaRPr b="1" sz="1200"/>
                    </a:p>
                  </a:txBody>
                  <a:tcPr marT="91425" marB="91425" marR="91425" marL="91425"/>
                </a:tc>
              </a:tr>
            </a:tbl>
          </a:graphicData>
        </a:graphic>
      </p:graphicFrame>
      <p:pic>
        <p:nvPicPr>
          <p:cNvPr id="240" name="Google Shape;240;p30" title="Sheet Metal Before Audio.mp3">
            <a:hlinkClick r:id="rId5"/>
          </p:cNvPr>
          <p:cNvPicPr preferRelativeResize="0"/>
          <p:nvPr/>
        </p:nvPicPr>
        <p:blipFill>
          <a:blip r:embed="rId6">
            <a:alphaModFix/>
          </a:blip>
          <a:stretch>
            <a:fillRect/>
          </a:stretch>
        </p:blipFill>
        <p:spPr>
          <a:xfrm>
            <a:off x="152400" y="4286200"/>
            <a:ext cx="457200" cy="457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Design for Sheet Metal Manufacturing (Redesigned)</a:t>
            </a:r>
            <a:endParaRPr/>
          </a:p>
        </p:txBody>
      </p:sp>
      <p:sp>
        <p:nvSpPr>
          <p:cNvPr id="246" name="Google Shape;24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47" name="Google Shape;247;p31"/>
          <p:cNvPicPr preferRelativeResize="0"/>
          <p:nvPr/>
        </p:nvPicPr>
        <p:blipFill>
          <a:blip r:embed="rId3">
            <a:alphaModFix/>
          </a:blip>
          <a:stretch>
            <a:fillRect/>
          </a:stretch>
        </p:blipFill>
        <p:spPr>
          <a:xfrm>
            <a:off x="217800" y="1103450"/>
            <a:ext cx="4776524" cy="3321025"/>
          </a:xfrm>
          <a:prstGeom prst="rect">
            <a:avLst/>
          </a:prstGeom>
          <a:noFill/>
          <a:ln>
            <a:noFill/>
          </a:ln>
        </p:spPr>
      </p:pic>
      <p:graphicFrame>
        <p:nvGraphicFramePr>
          <p:cNvPr id="248" name="Google Shape;248;p31"/>
          <p:cNvGraphicFramePr/>
          <p:nvPr/>
        </p:nvGraphicFramePr>
        <p:xfrm>
          <a:off x="5089300" y="3676050"/>
          <a:ext cx="3000000" cy="3000000"/>
        </p:xfrm>
        <a:graphic>
          <a:graphicData uri="http://schemas.openxmlformats.org/drawingml/2006/table">
            <a:tbl>
              <a:tblPr>
                <a:noFill/>
                <a:tableStyleId>{8A2B15C8-F678-4B4B-B625-C8DF164D1F73}</a:tableStyleId>
              </a:tblPr>
              <a:tblGrid>
                <a:gridCol w="1253875"/>
                <a:gridCol w="894975"/>
                <a:gridCol w="1014650"/>
              </a:tblGrid>
              <a:tr h="163875">
                <a:tc>
                  <a:txBody>
                    <a:bodyPr/>
                    <a:lstStyle/>
                    <a:p>
                      <a:pPr indent="0" lvl="0" marL="0" rtl="0" algn="l">
                        <a:spcBef>
                          <a:spcPts val="0"/>
                        </a:spcBef>
                        <a:spcAft>
                          <a:spcPts val="0"/>
                        </a:spcAft>
                        <a:buNone/>
                      </a:pPr>
                      <a:r>
                        <a:t/>
                      </a:r>
                      <a:endParaRPr sz="1100"/>
                    </a:p>
                  </a:txBody>
                  <a:tcPr marT="63500" marB="63500" marR="63500" marL="63500"/>
                </a:tc>
                <a:tc>
                  <a:txBody>
                    <a:bodyPr/>
                    <a:lstStyle/>
                    <a:p>
                      <a:pPr indent="0" lvl="0" marL="0" rtl="0" algn="l">
                        <a:spcBef>
                          <a:spcPts val="0"/>
                        </a:spcBef>
                        <a:spcAft>
                          <a:spcPts val="0"/>
                        </a:spcAft>
                        <a:buNone/>
                      </a:pPr>
                      <a:r>
                        <a:rPr b="1" lang="en" sz="1100"/>
                        <a:t>Analytical</a:t>
                      </a:r>
                      <a:endParaRPr b="1" sz="1100"/>
                    </a:p>
                  </a:txBody>
                  <a:tcPr marT="63500" marB="63500" marR="63500" marL="63500"/>
                </a:tc>
                <a:tc>
                  <a:txBody>
                    <a:bodyPr/>
                    <a:lstStyle/>
                    <a:p>
                      <a:pPr indent="0" lvl="0" marL="0" rtl="0" algn="l">
                        <a:spcBef>
                          <a:spcPts val="0"/>
                        </a:spcBef>
                        <a:spcAft>
                          <a:spcPts val="0"/>
                        </a:spcAft>
                        <a:buNone/>
                      </a:pPr>
                      <a:r>
                        <a:rPr b="1" lang="en" sz="1100"/>
                        <a:t>Hubbs</a:t>
                      </a:r>
                      <a:endParaRPr b="1" sz="1100"/>
                    </a:p>
                  </a:txBody>
                  <a:tcPr marT="63500" marB="63500" marR="63500" marL="63500"/>
                </a:tc>
              </a:tr>
              <a:tr h="251725">
                <a:tc>
                  <a:txBody>
                    <a:bodyPr/>
                    <a:lstStyle/>
                    <a:p>
                      <a:pPr indent="0" lvl="0" marL="0" rtl="0" algn="l">
                        <a:spcBef>
                          <a:spcPts val="0"/>
                        </a:spcBef>
                        <a:spcAft>
                          <a:spcPts val="0"/>
                        </a:spcAft>
                        <a:buNone/>
                      </a:pPr>
                      <a:r>
                        <a:rPr b="1" lang="en" sz="1100"/>
                        <a:t>Original Part</a:t>
                      </a:r>
                      <a:endParaRPr b="1" sz="1100"/>
                    </a:p>
                  </a:txBody>
                  <a:tcPr marT="63500" marB="63500" marR="63500" marL="63500"/>
                </a:tc>
                <a:tc>
                  <a:txBody>
                    <a:bodyPr/>
                    <a:lstStyle/>
                    <a:p>
                      <a:pPr indent="0" lvl="0" marL="0" rtl="0" algn="l">
                        <a:spcBef>
                          <a:spcPts val="0"/>
                        </a:spcBef>
                        <a:spcAft>
                          <a:spcPts val="0"/>
                        </a:spcAft>
                        <a:buNone/>
                      </a:pPr>
                      <a:r>
                        <a:rPr lang="en" sz="1100"/>
                        <a:t>$1.91</a:t>
                      </a:r>
                      <a:endParaRPr sz="1100"/>
                    </a:p>
                  </a:txBody>
                  <a:tcPr marT="63500" marB="63500" marR="63500" marL="63500"/>
                </a:tc>
                <a:tc>
                  <a:txBody>
                    <a:bodyPr/>
                    <a:lstStyle/>
                    <a:p>
                      <a:pPr indent="0" lvl="0" marL="0" rtl="0" algn="l">
                        <a:spcBef>
                          <a:spcPts val="0"/>
                        </a:spcBef>
                        <a:spcAft>
                          <a:spcPts val="0"/>
                        </a:spcAft>
                        <a:buNone/>
                      </a:pPr>
                      <a:r>
                        <a:rPr lang="en" sz="1100"/>
                        <a:t>N/A</a:t>
                      </a:r>
                      <a:endParaRPr sz="1100"/>
                    </a:p>
                  </a:txBody>
                  <a:tcPr marT="63500" marB="63500" marR="63500" marL="63500"/>
                </a:tc>
              </a:tr>
              <a:tr h="251725">
                <a:tc>
                  <a:txBody>
                    <a:bodyPr/>
                    <a:lstStyle/>
                    <a:p>
                      <a:pPr indent="0" lvl="0" marL="0" rtl="0" algn="l">
                        <a:spcBef>
                          <a:spcPts val="0"/>
                        </a:spcBef>
                        <a:spcAft>
                          <a:spcPts val="0"/>
                        </a:spcAft>
                        <a:buNone/>
                      </a:pPr>
                      <a:r>
                        <a:rPr b="1" lang="en" sz="1100"/>
                        <a:t>Redesigned Part</a:t>
                      </a:r>
                      <a:endParaRPr b="1" sz="1100"/>
                    </a:p>
                  </a:txBody>
                  <a:tcPr marT="63500" marB="63500" marR="63500" marL="63500"/>
                </a:tc>
                <a:tc>
                  <a:txBody>
                    <a:bodyPr/>
                    <a:lstStyle/>
                    <a:p>
                      <a:pPr indent="0" lvl="0" marL="0" rtl="0" algn="l">
                        <a:spcBef>
                          <a:spcPts val="0"/>
                        </a:spcBef>
                        <a:spcAft>
                          <a:spcPts val="0"/>
                        </a:spcAft>
                        <a:buNone/>
                      </a:pPr>
                      <a:r>
                        <a:rPr lang="en" sz="1100"/>
                        <a:t>$1.67</a:t>
                      </a:r>
                      <a:endParaRPr sz="1100"/>
                    </a:p>
                  </a:txBody>
                  <a:tcPr marT="63500" marB="63500" marR="63500" marL="63500"/>
                </a:tc>
                <a:tc>
                  <a:txBody>
                    <a:bodyPr/>
                    <a:lstStyle/>
                    <a:p>
                      <a:pPr indent="0" lvl="0" marL="0" rtl="0" algn="l">
                        <a:spcBef>
                          <a:spcPts val="0"/>
                        </a:spcBef>
                        <a:spcAft>
                          <a:spcPts val="0"/>
                        </a:spcAft>
                        <a:buNone/>
                      </a:pPr>
                      <a:r>
                        <a:rPr lang="en" sz="1100"/>
                        <a:t>$30.87</a:t>
                      </a:r>
                      <a:endParaRPr sz="1100"/>
                    </a:p>
                  </a:txBody>
                  <a:tcPr marT="63500" marB="63500" marR="63500" marL="63500"/>
                </a:tc>
              </a:tr>
              <a:tr h="251725">
                <a:tc>
                  <a:txBody>
                    <a:bodyPr/>
                    <a:lstStyle/>
                    <a:p>
                      <a:pPr indent="0" lvl="0" marL="0" rtl="0" algn="l">
                        <a:spcBef>
                          <a:spcPts val="0"/>
                        </a:spcBef>
                        <a:spcAft>
                          <a:spcPts val="0"/>
                        </a:spcAft>
                        <a:buNone/>
                      </a:pPr>
                      <a:r>
                        <a:rPr b="1" lang="en" sz="1100"/>
                        <a:t>% Improvement</a:t>
                      </a:r>
                      <a:endParaRPr b="1" sz="1100"/>
                    </a:p>
                  </a:txBody>
                  <a:tcPr marT="63500" marB="63500" marR="63500" marL="63500"/>
                </a:tc>
                <a:tc>
                  <a:txBody>
                    <a:bodyPr/>
                    <a:lstStyle/>
                    <a:p>
                      <a:pPr indent="0" lvl="0" marL="0" rtl="0" algn="l">
                        <a:spcBef>
                          <a:spcPts val="0"/>
                        </a:spcBef>
                        <a:spcAft>
                          <a:spcPts val="0"/>
                        </a:spcAft>
                        <a:buNone/>
                      </a:pPr>
                      <a:r>
                        <a:rPr lang="en" sz="1100"/>
                        <a:t>12.5%</a:t>
                      </a:r>
                      <a:endParaRPr sz="1100"/>
                    </a:p>
                  </a:txBody>
                  <a:tcPr marT="63500" marB="63500" marR="63500" marL="63500"/>
                </a:tc>
                <a:tc>
                  <a:txBody>
                    <a:bodyPr/>
                    <a:lstStyle/>
                    <a:p>
                      <a:pPr indent="0" lvl="0" marL="0" rtl="0" algn="l">
                        <a:spcBef>
                          <a:spcPts val="0"/>
                        </a:spcBef>
                        <a:spcAft>
                          <a:spcPts val="0"/>
                        </a:spcAft>
                        <a:buNone/>
                      </a:pPr>
                      <a:r>
                        <a:rPr lang="en" sz="1100"/>
                        <a:t>Infinite</a:t>
                      </a:r>
                      <a:endParaRPr sz="1100"/>
                    </a:p>
                  </a:txBody>
                  <a:tcPr marT="63500" marB="63500" marR="63500" marL="63500"/>
                </a:tc>
              </a:tr>
            </a:tbl>
          </a:graphicData>
        </a:graphic>
      </p:graphicFrame>
      <p:sp>
        <p:nvSpPr>
          <p:cNvPr id="249" name="Google Shape;249;p31"/>
          <p:cNvSpPr txBox="1"/>
          <p:nvPr/>
        </p:nvSpPr>
        <p:spPr>
          <a:xfrm>
            <a:off x="5053275" y="1141800"/>
            <a:ext cx="3642000" cy="192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DFSM Principles Applied: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DFSM 2: Minimize setups and steps</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DFSM 5: Allow the use of Standard Punches</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DFSM 8: Avoid too small and close holes</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DFSM 9: Avoid sharp bends</a:t>
            </a:r>
            <a:endParaRPr sz="1800">
              <a:solidFill>
                <a:schemeClr val="dk2"/>
              </a:solidFill>
            </a:endParaRPr>
          </a:p>
        </p:txBody>
      </p:sp>
      <p:pic>
        <p:nvPicPr>
          <p:cNvPr id="250" name="Google Shape;250;p31"/>
          <p:cNvPicPr preferRelativeResize="0"/>
          <p:nvPr/>
        </p:nvPicPr>
        <p:blipFill rotWithShape="1">
          <a:blip r:embed="rId4">
            <a:alphaModFix/>
          </a:blip>
          <a:srcRect b="40359" l="0" r="45006" t="0"/>
          <a:stretch/>
        </p:blipFill>
        <p:spPr>
          <a:xfrm>
            <a:off x="5053275" y="2451075"/>
            <a:ext cx="2017125" cy="1149600"/>
          </a:xfrm>
          <a:prstGeom prst="rect">
            <a:avLst/>
          </a:prstGeom>
          <a:noFill/>
          <a:ln>
            <a:noFill/>
          </a:ln>
        </p:spPr>
      </p:pic>
      <p:pic>
        <p:nvPicPr>
          <p:cNvPr id="251" name="Google Shape;251;p31" title="Sheet Metal After Audio.mp3">
            <a:hlinkClick r:id="rId5"/>
          </p:cNvPr>
          <p:cNvPicPr preferRelativeResize="0"/>
          <p:nvPr/>
        </p:nvPicPr>
        <p:blipFill>
          <a:blip r:embed="rId6">
            <a:alphaModFix/>
          </a:blip>
          <a:stretch>
            <a:fillRect/>
          </a:stretch>
        </p:blipFill>
        <p:spPr>
          <a:xfrm>
            <a:off x="152400" y="4576875"/>
            <a:ext cx="414225" cy="414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57" name="Google Shape;257;p32"/>
          <p:cNvPicPr preferRelativeResize="0"/>
          <p:nvPr/>
        </p:nvPicPr>
        <p:blipFill>
          <a:blip r:embed="rId3">
            <a:alphaModFix/>
          </a:blip>
          <a:stretch>
            <a:fillRect/>
          </a:stretch>
        </p:blipFill>
        <p:spPr>
          <a:xfrm>
            <a:off x="152400" y="152400"/>
            <a:ext cx="6540977" cy="1085225"/>
          </a:xfrm>
          <a:prstGeom prst="rect">
            <a:avLst/>
          </a:prstGeom>
          <a:noFill/>
          <a:ln>
            <a:noFill/>
          </a:ln>
        </p:spPr>
      </p:pic>
      <p:pic>
        <p:nvPicPr>
          <p:cNvPr id="258" name="Google Shape;258;p32"/>
          <p:cNvPicPr preferRelativeResize="0"/>
          <p:nvPr/>
        </p:nvPicPr>
        <p:blipFill>
          <a:blip r:embed="rId4">
            <a:alphaModFix/>
          </a:blip>
          <a:stretch>
            <a:fillRect/>
          </a:stretch>
        </p:blipFill>
        <p:spPr>
          <a:xfrm>
            <a:off x="81850" y="1154850"/>
            <a:ext cx="3889271" cy="3476575"/>
          </a:xfrm>
          <a:prstGeom prst="rect">
            <a:avLst/>
          </a:prstGeom>
          <a:noFill/>
          <a:ln>
            <a:noFill/>
          </a:ln>
        </p:spPr>
      </p:pic>
      <p:pic>
        <p:nvPicPr>
          <p:cNvPr id="259" name="Google Shape;259;p32"/>
          <p:cNvPicPr preferRelativeResize="0"/>
          <p:nvPr/>
        </p:nvPicPr>
        <p:blipFill>
          <a:blip r:embed="rId5">
            <a:alphaModFix/>
          </a:blip>
          <a:stretch>
            <a:fillRect/>
          </a:stretch>
        </p:blipFill>
        <p:spPr>
          <a:xfrm>
            <a:off x="6425826" y="3488471"/>
            <a:ext cx="2518075" cy="1174750"/>
          </a:xfrm>
          <a:prstGeom prst="rect">
            <a:avLst/>
          </a:prstGeom>
          <a:noFill/>
          <a:ln>
            <a:noFill/>
          </a:ln>
        </p:spPr>
      </p:pic>
      <p:pic>
        <p:nvPicPr>
          <p:cNvPr id="260" name="Google Shape;260;p32"/>
          <p:cNvPicPr preferRelativeResize="0"/>
          <p:nvPr/>
        </p:nvPicPr>
        <p:blipFill>
          <a:blip r:embed="rId6">
            <a:alphaModFix/>
          </a:blip>
          <a:stretch>
            <a:fillRect/>
          </a:stretch>
        </p:blipFill>
        <p:spPr>
          <a:xfrm>
            <a:off x="6332055" y="961612"/>
            <a:ext cx="2705619" cy="1610150"/>
          </a:xfrm>
          <a:prstGeom prst="rect">
            <a:avLst/>
          </a:prstGeom>
          <a:noFill/>
          <a:ln>
            <a:noFill/>
          </a:ln>
        </p:spPr>
      </p:pic>
      <p:pic>
        <p:nvPicPr>
          <p:cNvPr id="261" name="Google Shape;261;p32"/>
          <p:cNvPicPr preferRelativeResize="0"/>
          <p:nvPr/>
        </p:nvPicPr>
        <p:blipFill>
          <a:blip r:embed="rId7">
            <a:alphaModFix/>
          </a:blip>
          <a:stretch>
            <a:fillRect/>
          </a:stretch>
        </p:blipFill>
        <p:spPr>
          <a:xfrm>
            <a:off x="4110394" y="2131650"/>
            <a:ext cx="2811425" cy="2117850"/>
          </a:xfrm>
          <a:prstGeom prst="rect">
            <a:avLst/>
          </a:prstGeom>
          <a:noFill/>
          <a:ln>
            <a:noFill/>
          </a:ln>
        </p:spPr>
      </p:pic>
      <p:pic>
        <p:nvPicPr>
          <p:cNvPr id="262" name="Google Shape;262;p32" title="Tray1before.mp3">
            <a:hlinkClick r:id="rId8"/>
          </p:cNvPr>
          <p:cNvPicPr preferRelativeResize="0"/>
          <p:nvPr/>
        </p:nvPicPr>
        <p:blipFill>
          <a:blip r:embed="rId9">
            <a:alphaModFix/>
          </a:blip>
          <a:stretch>
            <a:fillRect/>
          </a:stretch>
        </p:blipFill>
        <p:spPr>
          <a:xfrm>
            <a:off x="81852" y="4631425"/>
            <a:ext cx="457200" cy="457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68" name="Google Shape;268;p33"/>
          <p:cNvPicPr preferRelativeResize="0"/>
          <p:nvPr/>
        </p:nvPicPr>
        <p:blipFill>
          <a:blip r:embed="rId3">
            <a:alphaModFix/>
          </a:blip>
          <a:stretch>
            <a:fillRect/>
          </a:stretch>
        </p:blipFill>
        <p:spPr>
          <a:xfrm>
            <a:off x="152400" y="152400"/>
            <a:ext cx="6601948" cy="1095350"/>
          </a:xfrm>
          <a:prstGeom prst="rect">
            <a:avLst/>
          </a:prstGeom>
          <a:noFill/>
          <a:ln>
            <a:noFill/>
          </a:ln>
        </p:spPr>
      </p:pic>
      <p:pic>
        <p:nvPicPr>
          <p:cNvPr id="269" name="Google Shape;269;p33"/>
          <p:cNvPicPr preferRelativeResize="0"/>
          <p:nvPr/>
        </p:nvPicPr>
        <p:blipFill>
          <a:blip r:embed="rId4">
            <a:alphaModFix/>
          </a:blip>
          <a:stretch>
            <a:fillRect/>
          </a:stretch>
        </p:blipFill>
        <p:spPr>
          <a:xfrm>
            <a:off x="3518138" y="2154350"/>
            <a:ext cx="2107725" cy="1595575"/>
          </a:xfrm>
          <a:prstGeom prst="rect">
            <a:avLst/>
          </a:prstGeom>
          <a:noFill/>
          <a:ln>
            <a:noFill/>
          </a:ln>
        </p:spPr>
      </p:pic>
      <p:pic>
        <p:nvPicPr>
          <p:cNvPr id="270" name="Google Shape;270;p33"/>
          <p:cNvPicPr preferRelativeResize="0"/>
          <p:nvPr/>
        </p:nvPicPr>
        <p:blipFill>
          <a:blip r:embed="rId5">
            <a:alphaModFix/>
          </a:blip>
          <a:stretch>
            <a:fillRect/>
          </a:stretch>
        </p:blipFill>
        <p:spPr>
          <a:xfrm>
            <a:off x="6877775" y="3265224"/>
            <a:ext cx="2005500" cy="907550"/>
          </a:xfrm>
          <a:prstGeom prst="rect">
            <a:avLst/>
          </a:prstGeom>
          <a:noFill/>
          <a:ln>
            <a:noFill/>
          </a:ln>
        </p:spPr>
      </p:pic>
      <p:pic>
        <p:nvPicPr>
          <p:cNvPr id="271" name="Google Shape;271;p33"/>
          <p:cNvPicPr preferRelativeResize="0"/>
          <p:nvPr/>
        </p:nvPicPr>
        <p:blipFill>
          <a:blip r:embed="rId6">
            <a:alphaModFix/>
          </a:blip>
          <a:stretch>
            <a:fillRect/>
          </a:stretch>
        </p:blipFill>
        <p:spPr>
          <a:xfrm>
            <a:off x="3563400" y="813375"/>
            <a:ext cx="3251476" cy="1340975"/>
          </a:xfrm>
          <a:prstGeom prst="rect">
            <a:avLst/>
          </a:prstGeom>
          <a:noFill/>
          <a:ln>
            <a:noFill/>
          </a:ln>
        </p:spPr>
      </p:pic>
      <p:pic>
        <p:nvPicPr>
          <p:cNvPr id="272" name="Google Shape;272;p33"/>
          <p:cNvPicPr preferRelativeResize="0"/>
          <p:nvPr/>
        </p:nvPicPr>
        <p:blipFill>
          <a:blip r:embed="rId7">
            <a:alphaModFix/>
          </a:blip>
          <a:stretch>
            <a:fillRect/>
          </a:stretch>
        </p:blipFill>
        <p:spPr>
          <a:xfrm>
            <a:off x="199450" y="1247750"/>
            <a:ext cx="3363950" cy="2417300"/>
          </a:xfrm>
          <a:prstGeom prst="rect">
            <a:avLst/>
          </a:prstGeom>
          <a:noFill/>
          <a:ln>
            <a:noFill/>
          </a:ln>
        </p:spPr>
      </p:pic>
      <p:pic>
        <p:nvPicPr>
          <p:cNvPr id="273" name="Google Shape;273;p33"/>
          <p:cNvPicPr preferRelativeResize="0"/>
          <p:nvPr/>
        </p:nvPicPr>
        <p:blipFill>
          <a:blip r:embed="rId8">
            <a:alphaModFix/>
          </a:blip>
          <a:stretch>
            <a:fillRect/>
          </a:stretch>
        </p:blipFill>
        <p:spPr>
          <a:xfrm>
            <a:off x="6568243" y="1247751"/>
            <a:ext cx="2624582" cy="1192600"/>
          </a:xfrm>
          <a:prstGeom prst="rect">
            <a:avLst/>
          </a:prstGeom>
          <a:noFill/>
          <a:ln>
            <a:noFill/>
          </a:ln>
        </p:spPr>
      </p:pic>
      <p:pic>
        <p:nvPicPr>
          <p:cNvPr id="274" name="Google Shape;274;p33" title="Tray1after.mp3">
            <a:hlinkClick r:id="rId9"/>
          </p:cNvPr>
          <p:cNvPicPr preferRelativeResize="0"/>
          <p:nvPr/>
        </p:nvPicPr>
        <p:blipFill>
          <a:blip r:embed="rId10">
            <a:alphaModFix/>
          </a:blip>
          <a:stretch>
            <a:fillRect/>
          </a:stretch>
        </p:blipFill>
        <p:spPr>
          <a:xfrm>
            <a:off x="152400" y="4206025"/>
            <a:ext cx="457200" cy="457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Product Service System</a:t>
            </a:r>
            <a:endParaRPr/>
          </a:p>
        </p:txBody>
      </p:sp>
      <p:sp>
        <p:nvSpPr>
          <p:cNvPr id="280" name="Google Shape;280;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34"/>
          <p:cNvSpPr txBox="1"/>
          <p:nvPr/>
        </p:nvSpPr>
        <p:spPr>
          <a:xfrm>
            <a:off x="311700" y="1017725"/>
            <a:ext cx="7811400" cy="330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Borrow-a-tool Service:</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Offers members access to niche, job specific tools</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Users purchase our toolbox, register the product online, and create a borrow-a-tool account</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Members borrow tool for a period of time and return at no cost aside from membership fee</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Toolbox owner </a:t>
            </a:r>
            <a:r>
              <a:rPr lang="en" sz="1800">
                <a:solidFill>
                  <a:schemeClr val="dk1"/>
                </a:solidFill>
              </a:rPr>
              <a:t>receive</a:t>
            </a:r>
            <a:r>
              <a:rPr lang="en" sz="1800">
                <a:solidFill>
                  <a:schemeClr val="dk1"/>
                </a:solidFill>
              </a:rPr>
              <a:t> first year free</a:t>
            </a:r>
            <a:endParaRPr sz="1800">
              <a:solidFill>
                <a:schemeClr val="dk1"/>
              </a:solidFill>
            </a:endParaRPr>
          </a:p>
        </p:txBody>
      </p:sp>
      <p:pic>
        <p:nvPicPr>
          <p:cNvPr id="282" name="Google Shape;282;p34" title="PSS Audio.mp3">
            <a:hlinkClick r:id="rId3"/>
          </p:cNvPr>
          <p:cNvPicPr preferRelativeResize="0"/>
          <p:nvPr/>
        </p:nvPicPr>
        <p:blipFill>
          <a:blip r:embed="rId4">
            <a:alphaModFix/>
          </a:blip>
          <a:stretch>
            <a:fillRect/>
          </a:stretch>
        </p:blipFill>
        <p:spPr>
          <a:xfrm>
            <a:off x="152400" y="4477025"/>
            <a:ext cx="457200" cy="457200"/>
          </a:xfrm>
          <a:prstGeom prst="rect">
            <a:avLst/>
          </a:prstGeom>
          <a:noFill/>
          <a:ln>
            <a:noFill/>
          </a:ln>
        </p:spPr>
      </p:pic>
      <p:pic>
        <p:nvPicPr>
          <p:cNvPr id="283" name="Google Shape;283;p34"/>
          <p:cNvPicPr preferRelativeResize="0"/>
          <p:nvPr/>
        </p:nvPicPr>
        <p:blipFill rotWithShape="1">
          <a:blip r:embed="rId5">
            <a:alphaModFix/>
          </a:blip>
          <a:srcRect b="0" l="12960" r="0" t="0"/>
          <a:stretch/>
        </p:blipFill>
        <p:spPr>
          <a:xfrm>
            <a:off x="729675" y="3221700"/>
            <a:ext cx="1894400" cy="1712525"/>
          </a:xfrm>
          <a:prstGeom prst="rect">
            <a:avLst/>
          </a:prstGeom>
          <a:noFill/>
          <a:ln>
            <a:noFill/>
          </a:ln>
        </p:spPr>
      </p:pic>
      <p:sp>
        <p:nvSpPr>
          <p:cNvPr id="284" name="Google Shape;284;p34"/>
          <p:cNvSpPr/>
          <p:nvPr/>
        </p:nvSpPr>
        <p:spPr>
          <a:xfrm>
            <a:off x="2870800" y="3909950"/>
            <a:ext cx="687900" cy="321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5"/>
              </a:solidFill>
              <a:highlight>
                <a:srgbClr val="00FF00"/>
              </a:highlight>
            </a:endParaRPr>
          </a:p>
        </p:txBody>
      </p:sp>
      <p:pic>
        <p:nvPicPr>
          <p:cNvPr id="285" name="Google Shape;285;p34"/>
          <p:cNvPicPr preferRelativeResize="0"/>
          <p:nvPr/>
        </p:nvPicPr>
        <p:blipFill>
          <a:blip r:embed="rId6">
            <a:alphaModFix/>
          </a:blip>
          <a:stretch>
            <a:fillRect/>
          </a:stretch>
        </p:blipFill>
        <p:spPr>
          <a:xfrm>
            <a:off x="3676650" y="3282749"/>
            <a:ext cx="1227214" cy="1712525"/>
          </a:xfrm>
          <a:prstGeom prst="rect">
            <a:avLst/>
          </a:prstGeom>
          <a:noFill/>
          <a:ln>
            <a:noFill/>
          </a:ln>
        </p:spPr>
      </p:pic>
      <p:sp>
        <p:nvSpPr>
          <p:cNvPr id="286" name="Google Shape;286;p34"/>
          <p:cNvSpPr/>
          <p:nvPr/>
        </p:nvSpPr>
        <p:spPr>
          <a:xfrm>
            <a:off x="5021825" y="3917163"/>
            <a:ext cx="687900" cy="321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5"/>
              </a:solidFill>
              <a:highlight>
                <a:srgbClr val="00FF00"/>
              </a:highlight>
            </a:endParaRPr>
          </a:p>
        </p:txBody>
      </p:sp>
      <p:pic>
        <p:nvPicPr>
          <p:cNvPr id="287" name="Google Shape;287;p34"/>
          <p:cNvPicPr preferRelativeResize="0"/>
          <p:nvPr/>
        </p:nvPicPr>
        <p:blipFill>
          <a:blip r:embed="rId7">
            <a:alphaModFix/>
          </a:blip>
          <a:stretch>
            <a:fillRect/>
          </a:stretch>
        </p:blipFill>
        <p:spPr>
          <a:xfrm>
            <a:off x="5827668" y="3262677"/>
            <a:ext cx="2814625" cy="163059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5"/>
          <p:cNvSpPr txBox="1"/>
          <p:nvPr>
            <p:ph type="title"/>
          </p:nvPr>
        </p:nvSpPr>
        <p:spPr>
          <a:xfrm>
            <a:off x="450925" y="470275"/>
            <a:ext cx="3652800" cy="559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Conclusion/Design </a:t>
            </a:r>
            <a:r>
              <a:rPr lang="en"/>
              <a:t>Critique</a:t>
            </a:r>
            <a:r>
              <a:rPr lang="en"/>
              <a:t> </a:t>
            </a:r>
            <a:endParaRPr/>
          </a:p>
        </p:txBody>
      </p:sp>
      <p:sp>
        <p:nvSpPr>
          <p:cNvPr id="293" name="Google Shape;293;p35"/>
          <p:cNvSpPr txBox="1"/>
          <p:nvPr>
            <p:ph idx="1" type="body"/>
          </p:nvPr>
        </p:nvSpPr>
        <p:spPr>
          <a:xfrm>
            <a:off x="450925" y="1108325"/>
            <a:ext cx="4348800" cy="3586500"/>
          </a:xfrm>
          <a:prstGeom prst="rect">
            <a:avLst/>
          </a:prstGeom>
        </p:spPr>
        <p:txBody>
          <a:bodyPr anchorCtr="0" anchor="t" bIns="91425" lIns="91425" spcFirstLastPara="1" rIns="91425" wrap="square" tIns="91425">
            <a:normAutofit lnSpcReduction="20000"/>
          </a:bodyPr>
          <a:lstStyle/>
          <a:p>
            <a:pPr indent="-304800" lvl="0" marL="457200" rtl="0" algn="l">
              <a:spcBef>
                <a:spcPts val="0"/>
              </a:spcBef>
              <a:spcAft>
                <a:spcPts val="0"/>
              </a:spcAft>
              <a:buClr>
                <a:schemeClr val="dk1"/>
              </a:buClr>
              <a:buSzPts val="1200"/>
              <a:buChar char="●"/>
            </a:pPr>
            <a:r>
              <a:rPr lang="en">
                <a:solidFill>
                  <a:schemeClr val="dk1"/>
                </a:solidFill>
              </a:rPr>
              <a:t>Overall Design</a:t>
            </a:r>
            <a:endParaRPr>
              <a:solidFill>
                <a:schemeClr val="dk1"/>
              </a:solidFill>
            </a:endParaRPr>
          </a:p>
          <a:p>
            <a:pPr indent="-304800" lvl="1" marL="914400" rtl="0" algn="l">
              <a:lnSpc>
                <a:spcPct val="100000"/>
              </a:lnSpc>
              <a:spcBef>
                <a:spcPts val="0"/>
              </a:spcBef>
              <a:spcAft>
                <a:spcPts val="0"/>
              </a:spcAft>
              <a:buClr>
                <a:schemeClr val="dk1"/>
              </a:buClr>
              <a:buSzPts val="1200"/>
              <a:buChar char="○"/>
            </a:pPr>
            <a:r>
              <a:rPr lang="en">
                <a:solidFill>
                  <a:schemeClr val="dk1"/>
                </a:solidFill>
              </a:rPr>
              <a:t>Opportunity to add</a:t>
            </a:r>
            <a:r>
              <a:rPr lang="en">
                <a:solidFill>
                  <a:schemeClr val="dk1"/>
                </a:solidFill>
              </a:rPr>
              <a:t> kickstands on the far end bases for balance &amp; support </a:t>
            </a:r>
            <a:endParaRPr>
              <a:solidFill>
                <a:schemeClr val="dk1"/>
              </a:solidFill>
            </a:endParaRPr>
          </a:p>
          <a:p>
            <a:pPr indent="-304800" lvl="1" marL="914400" rtl="0" algn="l">
              <a:lnSpc>
                <a:spcPct val="100000"/>
              </a:lnSpc>
              <a:spcBef>
                <a:spcPts val="0"/>
              </a:spcBef>
              <a:spcAft>
                <a:spcPts val="0"/>
              </a:spcAft>
              <a:buClr>
                <a:schemeClr val="dk1"/>
              </a:buClr>
              <a:buSzPts val="1200"/>
              <a:buChar char="○"/>
            </a:pPr>
            <a:r>
              <a:rPr lang="en">
                <a:solidFill>
                  <a:schemeClr val="dk1"/>
                </a:solidFill>
              </a:rPr>
              <a:t>Modify link geometry to prevent upper-most tray from obstructing lower-most tray</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DFA (Automated)</a:t>
            </a:r>
            <a:endParaRPr>
              <a:solidFill>
                <a:schemeClr val="dk1"/>
              </a:solidFill>
            </a:endParaRPr>
          </a:p>
          <a:p>
            <a:pPr indent="-304800" lvl="1" marL="914400" rtl="0" algn="l">
              <a:spcBef>
                <a:spcPts val="0"/>
              </a:spcBef>
              <a:spcAft>
                <a:spcPts val="0"/>
              </a:spcAft>
              <a:buClr>
                <a:schemeClr val="dk1"/>
              </a:buClr>
              <a:buSzPts val="1200"/>
              <a:buChar char="○"/>
            </a:pPr>
            <a:r>
              <a:rPr lang="en">
                <a:solidFill>
                  <a:schemeClr val="dk1"/>
                </a:solidFill>
              </a:rPr>
              <a:t>Pro: cost reduction by ~$40</a:t>
            </a:r>
            <a:endParaRPr>
              <a:solidFill>
                <a:schemeClr val="dk1"/>
              </a:solidFill>
            </a:endParaRPr>
          </a:p>
          <a:p>
            <a:pPr indent="-304800" lvl="1" marL="914400" rtl="0" algn="l">
              <a:spcBef>
                <a:spcPts val="0"/>
              </a:spcBef>
              <a:spcAft>
                <a:spcPts val="0"/>
              </a:spcAft>
              <a:buClr>
                <a:schemeClr val="dk1"/>
              </a:buClr>
              <a:buSzPts val="1200"/>
              <a:buChar char="○"/>
            </a:pPr>
            <a:r>
              <a:rPr lang="en">
                <a:solidFill>
                  <a:schemeClr val="dk1"/>
                </a:solidFill>
              </a:rPr>
              <a:t>Con: Production volumes and majority of component sizes don’t justify automated assembly</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DFM (Base)</a:t>
            </a:r>
            <a:endParaRPr>
              <a:solidFill>
                <a:schemeClr val="dk1"/>
              </a:solidFill>
            </a:endParaRPr>
          </a:p>
          <a:p>
            <a:pPr indent="-304800" lvl="1" marL="914400" rtl="0" algn="l">
              <a:spcBef>
                <a:spcPts val="0"/>
              </a:spcBef>
              <a:spcAft>
                <a:spcPts val="0"/>
              </a:spcAft>
              <a:buClr>
                <a:schemeClr val="dk1"/>
              </a:buClr>
              <a:buSzPts val="1200"/>
              <a:buChar char="○"/>
            </a:pPr>
            <a:r>
              <a:rPr lang="en">
                <a:solidFill>
                  <a:schemeClr val="dk1"/>
                </a:solidFill>
              </a:rPr>
              <a:t>Pro: Simplified geometry and reduced cost by $0.24/part</a:t>
            </a:r>
            <a:endParaRPr>
              <a:solidFill>
                <a:schemeClr val="dk1"/>
              </a:solidFill>
            </a:endParaRPr>
          </a:p>
          <a:p>
            <a:pPr indent="-304800" lvl="1" marL="914400" rtl="0" algn="l">
              <a:spcBef>
                <a:spcPts val="0"/>
              </a:spcBef>
              <a:spcAft>
                <a:spcPts val="0"/>
              </a:spcAft>
              <a:buClr>
                <a:schemeClr val="dk1"/>
              </a:buClr>
              <a:buSzPts val="1200"/>
              <a:buChar char="○"/>
            </a:pPr>
            <a:r>
              <a:rPr lang="en">
                <a:solidFill>
                  <a:schemeClr val="dk1"/>
                </a:solidFill>
              </a:rPr>
              <a:t>Con: Not particularly </a:t>
            </a:r>
            <a:r>
              <a:rPr lang="en">
                <a:solidFill>
                  <a:schemeClr val="dk1"/>
                </a:solidFill>
              </a:rPr>
              <a:t>aesthetic, still required fasteners to hold geometry</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DFM (Divider A&amp;B)</a:t>
            </a:r>
            <a:endParaRPr>
              <a:solidFill>
                <a:schemeClr val="dk1"/>
              </a:solidFill>
            </a:endParaRPr>
          </a:p>
          <a:p>
            <a:pPr indent="-304800" lvl="1" marL="914400" rtl="0" algn="l">
              <a:spcBef>
                <a:spcPts val="0"/>
              </a:spcBef>
              <a:spcAft>
                <a:spcPts val="0"/>
              </a:spcAft>
              <a:buClr>
                <a:schemeClr val="dk1"/>
              </a:buClr>
              <a:buSzPts val="1200"/>
              <a:buChar char="○"/>
            </a:pPr>
            <a:r>
              <a:rPr lang="en">
                <a:solidFill>
                  <a:schemeClr val="dk1"/>
                </a:solidFill>
              </a:rPr>
              <a:t>Pro: Cost Reduction by ~$0.90 per part</a:t>
            </a:r>
            <a:endParaRPr>
              <a:solidFill>
                <a:schemeClr val="dk1"/>
              </a:solidFill>
            </a:endParaRPr>
          </a:p>
          <a:p>
            <a:pPr indent="-304800" lvl="1" marL="914400" rtl="0" algn="l">
              <a:spcBef>
                <a:spcPts val="0"/>
              </a:spcBef>
              <a:spcAft>
                <a:spcPts val="0"/>
              </a:spcAft>
              <a:buClr>
                <a:schemeClr val="dk1"/>
              </a:buClr>
              <a:buSzPts val="1200"/>
              <a:buChar char="○"/>
            </a:pPr>
            <a:r>
              <a:rPr lang="en">
                <a:solidFill>
                  <a:schemeClr val="dk1"/>
                </a:solidFill>
              </a:rPr>
              <a:t>Con: Minor loss in storage volume due to draft angles</a:t>
            </a:r>
            <a:endParaRPr>
              <a:solidFill>
                <a:schemeClr val="dk1"/>
              </a:solidFill>
            </a:endParaRPr>
          </a:p>
        </p:txBody>
      </p:sp>
      <p:sp>
        <p:nvSpPr>
          <p:cNvPr id="294" name="Google Shape;294;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95" name="Google Shape;295;p35"/>
          <p:cNvPicPr preferRelativeResize="0"/>
          <p:nvPr/>
        </p:nvPicPr>
        <p:blipFill>
          <a:blip r:embed="rId3">
            <a:alphaModFix/>
          </a:blip>
          <a:stretch>
            <a:fillRect/>
          </a:stretch>
        </p:blipFill>
        <p:spPr>
          <a:xfrm>
            <a:off x="4902325" y="451475"/>
            <a:ext cx="3343000" cy="2073300"/>
          </a:xfrm>
          <a:prstGeom prst="rect">
            <a:avLst/>
          </a:prstGeom>
          <a:noFill/>
          <a:ln>
            <a:noFill/>
          </a:ln>
        </p:spPr>
      </p:pic>
      <p:pic>
        <p:nvPicPr>
          <p:cNvPr id="296" name="Google Shape;296;p35"/>
          <p:cNvPicPr preferRelativeResize="0"/>
          <p:nvPr/>
        </p:nvPicPr>
        <p:blipFill>
          <a:blip r:embed="rId4">
            <a:alphaModFix/>
          </a:blip>
          <a:stretch>
            <a:fillRect/>
          </a:stretch>
        </p:blipFill>
        <p:spPr>
          <a:xfrm>
            <a:off x="4982588" y="2834450"/>
            <a:ext cx="3182475" cy="2101250"/>
          </a:xfrm>
          <a:prstGeom prst="rect">
            <a:avLst/>
          </a:prstGeom>
          <a:noFill/>
          <a:ln>
            <a:noFill/>
          </a:ln>
        </p:spPr>
      </p:pic>
      <p:sp>
        <p:nvSpPr>
          <p:cNvPr id="297" name="Google Shape;297;p35"/>
          <p:cNvSpPr txBox="1"/>
          <p:nvPr/>
        </p:nvSpPr>
        <p:spPr>
          <a:xfrm>
            <a:off x="5981925" y="690500"/>
            <a:ext cx="1183800" cy="30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rPr>
              <a:t>BEFORE</a:t>
            </a:r>
            <a:endParaRPr b="1" sz="1500">
              <a:solidFill>
                <a:schemeClr val="dk1"/>
              </a:solidFill>
            </a:endParaRPr>
          </a:p>
        </p:txBody>
      </p:sp>
      <p:sp>
        <p:nvSpPr>
          <p:cNvPr id="298" name="Google Shape;298;p35"/>
          <p:cNvSpPr txBox="1"/>
          <p:nvPr/>
        </p:nvSpPr>
        <p:spPr>
          <a:xfrm>
            <a:off x="5981925" y="2937900"/>
            <a:ext cx="1183800" cy="30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rPr>
              <a:t>AFTER</a:t>
            </a:r>
            <a:endParaRPr b="1" sz="1500">
              <a:solidFill>
                <a:schemeClr val="dk1"/>
              </a:solidFill>
            </a:endParaRPr>
          </a:p>
        </p:txBody>
      </p:sp>
      <p:pic>
        <p:nvPicPr>
          <p:cNvPr id="299" name="Google Shape;299;p35" title="Voice 002.mp3">
            <a:hlinkClick r:id="rId5"/>
          </p:cNvPr>
          <p:cNvPicPr preferRelativeResize="0"/>
          <p:nvPr/>
        </p:nvPicPr>
        <p:blipFill>
          <a:blip r:embed="rId6">
            <a:alphaModFix/>
          </a:blip>
          <a:stretch>
            <a:fillRect/>
          </a:stretch>
        </p:blipFill>
        <p:spPr>
          <a:xfrm>
            <a:off x="450925" y="4478500"/>
            <a:ext cx="457200" cy="457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