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Economica" panose="020B0604020202020204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CD20F1-84A8-4B10-8D6B-AECEFFFA7389}" v="1" dt="2026-09-29T02:44:28.692"/>
  </p1510:revLst>
</p1510:revInfo>
</file>

<file path=ppt/tableStyles.xml><?xml version="1.0" encoding="utf-8"?>
<a:tblStyleLst xmlns:a="http://schemas.openxmlformats.org/drawingml/2006/main" def="{D77495EA-B24B-4489-8B80-78AA59D57310}">
  <a:tblStyle styleId="{D77495EA-B24B-4489-8B80-78AA59D573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106" y="23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en-Long Skyler Do" userId="0ab2b38c795dc0b1" providerId="LiveId" clId="{826F3A2F-B1EF-429D-9179-098FBA59E017}"/>
    <pc:docChg chg="custSel modSld">
      <pc:chgData name="Thien-Long Skyler Do" userId="0ab2b38c795dc0b1" providerId="LiveId" clId="{826F3A2F-B1EF-429D-9179-098FBA59E017}" dt="2026-09-29T02:44:28.730" v="1" actId="27636"/>
      <pc:docMkLst>
        <pc:docMk/>
      </pc:docMkLst>
      <pc:sldChg chg="modSp mod">
        <pc:chgData name="Thien-Long Skyler Do" userId="0ab2b38c795dc0b1" providerId="LiveId" clId="{826F3A2F-B1EF-429D-9179-098FBA59E017}" dt="2026-09-29T02:44:28.701" v="0" actId="27636"/>
        <pc:sldMkLst>
          <pc:docMk/>
          <pc:sldMk cId="0" sldId="257"/>
        </pc:sldMkLst>
        <pc:spChg chg="mod">
          <ac:chgData name="Thien-Long Skyler Do" userId="0ab2b38c795dc0b1" providerId="LiveId" clId="{826F3A2F-B1EF-429D-9179-098FBA59E017}" dt="2026-09-29T02:44:28.701" v="0" actId="27636"/>
          <ac:spMkLst>
            <pc:docMk/>
            <pc:sldMk cId="0" sldId="257"/>
            <ac:spMk id="69" creationId="{00000000-0000-0000-0000-000000000000}"/>
          </ac:spMkLst>
        </pc:spChg>
      </pc:sldChg>
      <pc:sldChg chg="modSp mod">
        <pc:chgData name="Thien-Long Skyler Do" userId="0ab2b38c795dc0b1" providerId="LiveId" clId="{826F3A2F-B1EF-429D-9179-098FBA59E017}" dt="2026-09-29T02:44:28.730" v="1" actId="27636"/>
        <pc:sldMkLst>
          <pc:docMk/>
          <pc:sldMk cId="0" sldId="264"/>
        </pc:sldMkLst>
        <pc:spChg chg="mod">
          <ac:chgData name="Thien-Long Skyler Do" userId="0ab2b38c795dc0b1" providerId="LiveId" clId="{826F3A2F-B1EF-429D-9179-098FBA59E017}" dt="2026-09-29T02:44:28.730" v="1" actId="27636"/>
          <ac:spMkLst>
            <pc:docMk/>
            <pc:sldMk cId="0" sldId="264"/>
            <ac:spMk id="11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19315d56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19315d56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19315d565c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19315d565c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1b16451f1f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1b16451f1f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19315d565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19315d565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1b16451f1f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1b16451f1f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b16451f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b16451f1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1b16451f1f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1b16451f1f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1b16451f1f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1b16451f1f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Divided up by physical group, embedded controller– gather data, man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Divided up functionally, makes it easier to trace back how our system fulfills the requirements our stakeholder had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19315d565c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19315d565c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b16451f1f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1b16451f1f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19315d565c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19315d565c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7" name="Google Shape;17;p3"/>
          <p:cNvSpPr/>
          <p:nvPr/>
        </p:nvSpPr>
        <p:spPr>
          <a:xfrm rot="10800000" flipH="1">
            <a:off x="466425" y="35583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lux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ISD 521 </a:t>
            </a:r>
            <a:endParaRPr sz="4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/>
              <a:t>Project Presentation</a:t>
            </a:r>
            <a:endParaRPr sz="4400"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16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Team 17: Mechatronics and Embedded Systems</a:t>
            </a:r>
            <a:endParaRPr sz="2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Brendan Miller, Namitha Elsa John, Michelle Mastronardi, Skyler Do</a:t>
            </a:r>
            <a:endParaRPr sz="2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Stakeholder Persona and Needs</a:t>
            </a:r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Persona is a senior research scientist named Dr. Emma Wright. Dr. Wright leads a research team at a prominent university lab focused on genetic research and development of new therapies. </a:t>
            </a:r>
            <a:endParaRPr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involves repetitive and precise tasks such as pipetting, sample preparation, and analysis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focus on efficiency and throughput. 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Her pain points lead back to the repetitive tasks involving pipetting and moving tubes/plates for sample preparation or downstream analysis</a:t>
            </a:r>
            <a:endParaRPr/>
          </a:p>
          <a:p>
            <a:pPr marL="457200" lvl="0" indent="-317182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Time-consuming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cause physical strain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take away much needed manpower</a:t>
            </a:r>
            <a:endParaRPr/>
          </a:p>
          <a:p>
            <a:pPr marL="457200" lvl="0" indent="-317182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often suffer from human errors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Dr. Wright also expresses a strong interest towards </a:t>
            </a:r>
            <a:r>
              <a:rPr lang="en" b="1"/>
              <a:t>advanced technology</a:t>
            </a:r>
            <a:r>
              <a:rPr lang="en"/>
              <a:t> in research innovation especially if they show benefits in efficiency and throughput while </a:t>
            </a:r>
            <a:r>
              <a:rPr lang="en" b="1"/>
              <a:t>balancing budget constraints</a:t>
            </a:r>
            <a:r>
              <a:rPr lang="en"/>
              <a:t>.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2175" y="86325"/>
            <a:ext cx="1225375" cy="112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Translation to Requirements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Lab Productivity (“I want the solution to improve lab productivity”)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 Performance (“I want the solution to perform to a high standard”)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 Integration (“I want the solution to work with existing tool processes and personnel”)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Safety and Comfort (“The solution should be safe to work with and pleasant to work alongside”)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Solution Operation (“I want the solution to be easy to operate”)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Maintenance and Lifetime (“The solution should require minimal maintenance and perform well over its lifetime”)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Expanded Requirements</a:t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25" y="1017725"/>
            <a:ext cx="8387551" cy="375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Measures of Effectiveness</a:t>
            </a:r>
            <a:endParaRPr/>
          </a:p>
        </p:txBody>
      </p:sp>
      <p:graphicFrame>
        <p:nvGraphicFramePr>
          <p:cNvPr id="88" name="Google Shape;88;p17"/>
          <p:cNvGraphicFramePr/>
          <p:nvPr/>
        </p:nvGraphicFramePr>
        <p:xfrm>
          <a:off x="431300" y="1017725"/>
          <a:ext cx="8401000" cy="3708625"/>
        </p:xfrm>
        <a:graphic>
          <a:graphicData uri="http://schemas.openxmlformats.org/drawingml/2006/table">
            <a:tbl>
              <a:tblPr>
                <a:noFill/>
                <a:tableStyleId>{D77495EA-B24B-4489-8B80-78AA59D57310}</a:tableStyleId>
              </a:tblPr>
              <a:tblGrid>
                <a:gridCol w="174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6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6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Overarching Requirement</a:t>
                      </a:r>
                      <a:endParaRPr sz="11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MOE</a:t>
                      </a:r>
                      <a:endParaRPr sz="11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Justification for requirement</a:t>
                      </a:r>
                      <a:endParaRPr sz="11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Lab Productivity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Time saved, the hours lab staff can now dedicate to other activities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Arguably the system’s most important metric. As a system designed to reduce the workload of lab staff, if the system creates more work for the lab staff it will be considered a failure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 Performance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Placement accuracy, measured as incidents of error per 100 tasks completed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 measure of how well the system performs, useful for understanding the quality of the system as a whole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2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 Integration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Functional requirement, necessitates proper interfacing with other lab equipment and operator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system will not be used in isolation, so it is important that it works well with existing workflows and equipment to support overall lab operations and objectives.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2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Safety and Comfort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Sound level, the sound disturbance the solution will create during operation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system will operate in an environment with other people, so it shouldn’t be irritating to work with or around.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Solution Operation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Functional requirement, subjective to the lab staff’s perception of the ease of use of the solution.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system will be used by lab staff, and should be intuitive to interact with and operate for maximum efficiency.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Maintenance and Lifetime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Weight, the solution weight in case it needs to be moved for maintenance and or repairs throughout its lifetime.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system as a piece of the lab needs to be able to be moved around, so excessive weight should be avoided. 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8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Decisions: Solution Functionality</a:t>
            </a:r>
            <a:endParaRPr/>
          </a:p>
        </p:txBody>
      </p:sp>
      <p:sp>
        <p:nvSpPr>
          <p:cNvPr id="94" name="Google Shape;94;p18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will perform 2 main functions: 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Pick and place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Pipetting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Both functions derived from stakeholder needs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Brainstorming</a:t>
            </a:r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1"/>
          </p:nvPr>
        </p:nvSpPr>
        <p:spPr>
          <a:xfrm>
            <a:off x="311700" y="1164250"/>
            <a:ext cx="8520600" cy="38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Options that were considered:</a:t>
            </a:r>
            <a:endParaRPr/>
          </a:p>
          <a:p>
            <a:pPr marL="457200" lvl="0" indent="-334327" algn="l" rtl="0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Liquid Handling Workstation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Designed for pipetting/mixing/dispensing with high precision and throughput using gantry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Large space requirements, high cost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Pneumatic Pick-and-Place System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Use suction or grippers to move tubes, vials, or plates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High-throughput Screening System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Customized for large-scale experiments, combining liquid handling and pick/place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Highly complex, expensive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Manual Labor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Hire external staff to perform lab activities</a:t>
            </a:r>
            <a:endParaRPr/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Robotic arm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Small footprint, able to integrate with existing equipment. Capable of both liquid handling and pick/place operations.</a:t>
            </a:r>
            <a:endParaRPr/>
          </a:p>
          <a:p>
            <a:pPr marL="914400" lvl="1" indent="-310832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Flexible and easy to program, lower complexity and development time</a:t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6951050" y="2208325"/>
            <a:ext cx="2204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0300" y="19350"/>
            <a:ext cx="2204100" cy="166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2325" y="225968"/>
            <a:ext cx="2397801" cy="125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 Selection</a:t>
            </a:r>
            <a:endParaRPr/>
          </a:p>
        </p:txBody>
      </p:sp>
      <p:sp>
        <p:nvSpPr>
          <p:cNvPr id="109" name="Google Shape;109;p20"/>
          <p:cNvSpPr txBox="1"/>
          <p:nvPr/>
        </p:nvSpPr>
        <p:spPr>
          <a:xfrm>
            <a:off x="49050" y="902850"/>
            <a:ext cx="9045900" cy="29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Liquid Handling Workstation</a:t>
            </a:r>
            <a:endParaRPr sz="1800">
              <a:solidFill>
                <a:srgbClr val="FF0000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b="1">
                <a:solidFill>
                  <a:schemeClr val="dk2"/>
                </a:solidFill>
              </a:rPr>
              <a:t>High Cost, unable to pick/place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Pneumatic Pick-and-Place System</a:t>
            </a:r>
            <a:endParaRPr sz="1800">
              <a:solidFill>
                <a:srgbClr val="FF0000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b="1">
                <a:solidFill>
                  <a:schemeClr val="dk2"/>
                </a:solidFill>
              </a:rPr>
              <a:t>Unable to do pipetting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High-throughput Screening System</a:t>
            </a:r>
            <a:endParaRPr sz="1800">
              <a:solidFill>
                <a:srgbClr val="FF0000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b="1">
                <a:solidFill>
                  <a:schemeClr val="dk2"/>
                </a:solidFill>
              </a:rPr>
              <a:t>Complex and expensive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Char char="●"/>
            </a:pPr>
            <a:r>
              <a:rPr lang="en" sz="1800">
                <a:solidFill>
                  <a:srgbClr val="FF0000"/>
                </a:solidFill>
              </a:rPr>
              <a:t>Manual Labor</a:t>
            </a:r>
            <a:endParaRPr sz="1800">
              <a:solidFill>
                <a:srgbClr val="FF0000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 b="1">
                <a:solidFill>
                  <a:schemeClr val="dk2"/>
                </a:solidFill>
              </a:rPr>
              <a:t>Human error, Expensive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800"/>
              <a:buChar char="●"/>
            </a:pPr>
            <a:r>
              <a:rPr lang="en" sz="1800" b="1">
                <a:solidFill>
                  <a:srgbClr val="6AA84F"/>
                </a:solidFill>
              </a:rPr>
              <a:t>Robotic arm</a:t>
            </a:r>
            <a:endParaRPr sz="1800" b="1">
              <a:solidFill>
                <a:srgbClr val="6AA84F"/>
              </a:solidFill>
            </a:endParaRPr>
          </a:p>
          <a:p>
            <a: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</a:pPr>
            <a:r>
              <a:rPr lang="en">
                <a:solidFill>
                  <a:schemeClr val="dk2"/>
                </a:solidFill>
              </a:rPr>
              <a:t>Fulfills all functions, less expensive, easy to use and less complex</a:t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10" name="Google Shape;11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575" y="383925"/>
            <a:ext cx="2088924" cy="2088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38575" y="2792275"/>
            <a:ext cx="2088924" cy="208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Technical Decisions: Subsystem Partitioning</a:t>
            </a:r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Power Management Subsystem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Reception, distribution, and transforming of power in the system.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Manipulator Subsystem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Control and movement of samples, as well as taking required data on the samples as needed.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Embedded Controller Subsystem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Controls the robot’s movements and communicates with the lab equipment to receive and send information.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Physical Architecture Subsystem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Physical resistance, weight, and stability of the robot’s main body and mounting hardware.</a:t>
            </a:r>
            <a:endParaRPr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1167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Requirements Matrix- Fulfillment of all requirements</a:t>
            </a:r>
            <a:endParaRPr/>
          </a:p>
        </p:txBody>
      </p:sp>
      <p:pic>
        <p:nvPicPr>
          <p:cNvPr id="123" name="Google Shape;12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767" y="689425"/>
            <a:ext cx="6085159" cy="432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91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Verification Plan: How do we know a solution that meets requirements will satisfy the stakeholders</a:t>
            </a:r>
            <a:endParaRPr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519775"/>
            <a:ext cx="8520600" cy="30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Functional Requirements: Verification through performance of system via prototypes and software simulations.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Non-functional Requirements: Verification through calculations of subsystem performance.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Ex) System noise requirements - added noises from each subsystem. Subsystem noises estimated based on research into comparable systems. Multiple values combined to be less than the 60dB requirement threshold.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Overall Team Process</a:t>
            </a: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Project took around 50 hours to complete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Work was done in two ways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Done together while on call with each other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Individually done based on time available</a:t>
            </a:r>
            <a:endParaRPr sz="16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Members could bring in technical experience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 team member has worked in a laboratory environment</a:t>
            </a:r>
            <a:endParaRPr sz="160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" sz="1600"/>
              <a:t>A team member worked with robots similar to a robot arm</a:t>
            </a:r>
            <a:endParaRPr sz="1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CF92A-323F-0C64-E169-744EFCB89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664" y="2156100"/>
            <a:ext cx="3730672" cy="831300"/>
          </a:xfrm>
        </p:spPr>
        <p:txBody>
          <a:bodyPr/>
          <a:lstStyle/>
          <a:p>
            <a:r>
              <a:rPr lang="en-US" dirty="0"/>
              <a:t>Thanks for listening!</a:t>
            </a:r>
          </a:p>
        </p:txBody>
      </p:sp>
    </p:spTree>
    <p:extLst>
      <p:ext uri="{BB962C8B-B14F-4D97-AF65-F5344CB8AC3E}">
        <p14:creationId xmlns:p14="http://schemas.microsoft.com/office/powerpoint/2010/main" val="313834041"/>
      </p:ext>
    </p:extLst>
  </p:cSld>
  <p:clrMapOvr>
    <a:masterClrMapping/>
  </p:clrMapOvr>
</p:sld>
</file>

<file path=ppt/theme/theme1.xml><?xml version="1.0" encoding="utf-8"?>
<a:theme xmlns:a="http://schemas.openxmlformats.org/drawingml/2006/main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58C5897D-4E8F-4613-87D5-F11F28575215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5af2da79-2fd9-4ac2-8817-83cc1da74f6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932</Words>
  <Application>Microsoft Office PowerPoint</Application>
  <PresentationFormat>On-screen Show (16:9)</PresentationFormat>
  <Paragraphs>100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Times New Roman</vt:lpstr>
      <vt:lpstr>Arial</vt:lpstr>
      <vt:lpstr>Economica</vt:lpstr>
      <vt:lpstr>Open Sans</vt:lpstr>
      <vt:lpstr>Luxe</vt:lpstr>
      <vt:lpstr>ISD 521  Project Presentation</vt:lpstr>
      <vt:lpstr>Stakeholder Persona and Needs</vt:lpstr>
      <vt:lpstr>Translation to Requirements</vt:lpstr>
      <vt:lpstr>Expanded Requirements</vt:lpstr>
      <vt:lpstr>Measures of Effectiveness</vt:lpstr>
      <vt:lpstr>Technical Decisions: Solution Functionality</vt:lpstr>
      <vt:lpstr>Solution Brainstorming</vt:lpstr>
      <vt:lpstr>Solution Selection</vt:lpstr>
      <vt:lpstr>Technical Decisions: Subsystem Partitioning</vt:lpstr>
      <vt:lpstr>Requirements Matrix- Fulfillment of all requirements</vt:lpstr>
      <vt:lpstr>Verification Plan: How do we know a solution that meets requirements will satisfy the stakeholders</vt:lpstr>
      <vt:lpstr>Overall Team Process</vt:lpstr>
      <vt:lpstr>Thanks for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Thien-Long Skyler Do</cp:lastModifiedBy>
  <cp:revision>1</cp:revision>
  <dcterms:modified xsi:type="dcterms:W3CDTF">2026-09-29T02:44:34Z</dcterms:modified>
</cp:coreProperties>
</file>